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p:regular r:id="rId39"/>
      <p:bold r:id="rId40"/>
      <p:italic r:id="rId41"/>
      <p:boldItalic r:id="rId42"/>
    </p:embeddedFont>
    <p:embeddedFont>
      <p:font typeface="Helvetica Neue"/>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Launa Greer"/>
  <p:cmAuthor clrIdx="1" id="1" initials="" lastIdx="3" name="Hazel Chui"/>
  <p:cmAuthor clrIdx="2" id="2" initials="" lastIdx="2" name="Brinda Sapra"/>
  <p:cmAuthor clrIdx="3" id="3" initials="" lastIdx="1" name="Susanna Lang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76FE57-D09D-4D09-8654-B54942E7B621}">
  <a:tblStyle styleId="{1B76FE57-D09D-4D09-8654-B54942E7B6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3.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5.xml"/><Relationship Id="rId44" Type="http://schemas.openxmlformats.org/officeDocument/2006/relationships/font" Target="fonts/HelveticaNeue-bold.fntdata"/><Relationship Id="rId21" Type="http://schemas.openxmlformats.org/officeDocument/2006/relationships/slide" Target="slides/slide14.xml"/><Relationship Id="rId43" Type="http://schemas.openxmlformats.org/officeDocument/2006/relationships/font" Target="fonts/HelveticaNeue-regular.fntdata"/><Relationship Id="rId24" Type="http://schemas.openxmlformats.org/officeDocument/2006/relationships/slide" Target="slides/slide17.xml"/><Relationship Id="rId46" Type="http://schemas.openxmlformats.org/officeDocument/2006/relationships/font" Target="fonts/HelveticaNeue-boldItalic.fntdata"/><Relationship Id="rId23" Type="http://schemas.openxmlformats.org/officeDocument/2006/relationships/slide" Target="slides/slide16.xml"/><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3T23:38:25.452">
    <p:pos x="6000" y="0"/>
    <p:text>There is a lot of good detail here, but the slide is somewhat text-heavy.  I would split the content into two separate slides.  On the first, you could summarize the motivation behind this research question as you've done here and briefly highlight ways that ocean temperature can be recorded. Why is this a challenging problem?
Then on the next slide, you could summarize the three datasets used, as well as the geographic region and time period. For this, you could use pictures with captions. A map of the area, with the fisheries highlighted, would also be helpful. Make sure to note how precise each dataset is, as Will mentioned in our previous meeting.</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12-04T00:17:02.359">
    <p:pos x="6000" y="0"/>
    <p:text>This is great material that would be beneficial for a README in the code base, but it probably goes too far in the weeds for the presentation. I would omit this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12-07T18:09:03.021">
    <p:pos x="196" y="725"/>
    <p:text>I might include a visual of some sort if that's not too confusing, but will defer to @susannalange@uchicago.edu</p:text>
  </p:cm>
  <p:cm authorId="2" idx="2" dt="2022-12-07T17:23:13.763">
    <p:pos x="196" y="725"/>
    <p:text>Will wait for Susanna's reply here about what information that visual should communicate..? how technical should it be?</p:text>
  </p:cm>
  <p:cm authorId="3" idx="1" dt="2022-12-07T18:09:03.021">
    <p:pos x="196" y="725"/>
    <p:text>I think I might have caused confusion when I said we were training on a batch of particles, I think it makes more sense in the Goal bullet point to just talk about a single particle. 
As for a visual, I think the LSTM model is too complicated to show here. If there is any plot  you have (or would be easy to make) of a particle in the ocean iit would be helpful to show perhaps 10 points (in black) and the the next 5 points (in green or something) to showcase the input/output we want from the model.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12-07T04:25:52.868">
    <p:pos x="196" y="100"/>
    <p:text>Unable to find precision details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2-03T23:29:45.394">
    <p:pos x="6000" y="0"/>
    <p:text>I think viewers could better understand your methodology with a series of pictures or diagrams instead.  For example, could you show Copernicus temperature measurements on a map, overlaid with buoy "points" that have buffers drawn around them, and then verbally describe how you conducted the satellite analysis? For the analysis of the Canadian stations, could you show an example of buoy points and their nearest neighbor station on a map?</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2-12-02T03:48:58.240">
    <p:pos x="196" y="725"/>
    <p:text>@aurorapeng@uchicago.edu
_Assigned to Deleted user_</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2-03T23:37:23.458">
    <p:pos x="196" y="175"/>
    <p:text>This slide is good!  It just needs some reformatting. Can you shorten the title and captions?
Because you'll be moving through these graphs pretty quickly during the presentation, you can also leave off the number of observations this time to prevent users from misinterpreting your graphs at a quick glance.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2-03T23:37:23.458">
    <p:pos x="196" y="130"/>
    <p:text>This slide is good!  It just needs some reformatting. Can you shorten the title and captions?
Because you'll be moving through these graphs pretty quickly during the presentation, you can also leave off the number of observations this time to prevent users from misinterpreting your graphs at a quick glance.</p:text>
  </p:cm>
  <p:cm authorId="0" idx="5" dt="2022-12-03T23:40:33.901">
    <p:pos x="3277" y="1129"/>
    <p:text>I would also mention and/or show any temperature outliers that you found in the data, which was useful for Blue Ocean Gear</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2-12-02T04:23:08.234">
    <p:pos x="196" y="280"/>
    <p:text>@aurorapeng@uchicago.edu
_Assigned to Deleted user_</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12-02T01:43:45.220">
    <p:pos x="196" y="725"/>
    <p:text>@jiaoj@uchicago.edu there is nothing to write here because Launa has already given the content herself. What she has written seems sufficient.
_Assigned to Zoey Jiao_</p:text>
  </p:cm>
  <p:cm authorId="0" idx="6" dt="2022-12-03T23:49:39.269">
    <p:pos x="6000" y="0"/>
    <p:text>Similar to the slide for the first research question, this should be removed.  You can use a section title/transition slide instead and then jump right into the motivation.</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2-04T00:01:10.626">
    <p:pos x="6000" y="0"/>
    <p:text>This is where you can transition from describing the "normal" behavior of fixed buoys, to buoys that drift and the unique challenges associated with that, culminating in the question: can we predict where a drifting buoy will go next?
Instead of showing the outliers as a histogram, can you plot the buoy measurement readings from one of the outlier deployments on a map and draw lines connecting them? (I.e., Basically showing the drifting buoy's trajectory.)  In addition, drifting buoys will have a large radius, rather than a smaller one close to zero.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IdxjacEOyNbQXqaxN5bwLKQD3yL3cIG4"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a1eac731e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a1eac731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a1eac731e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a1eac731e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1eac731e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a1eac731e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a1eac731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1eac731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a1bdc22e8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a1bdc22e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a1bdc22e8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a1bdc22e8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buoys typically move in a circular motion (picture of smallest enclosing circle), but sometimes they drift (picture of BOG drifting trajectory), which causes problems.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1bdc22e8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1bdc22e8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showing the outliers as a histogram, can you plot the buoy measurement readings from one of the outlier deployments on a map and draw lines connecting them? (I.e., Basically showing the drifting buoy's trajectory.)  In addition, drifting buoys will have a large radius,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b7fa687d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ab7fa687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a1d64105a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a1d64105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1d64105a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1d64105a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b3b5e9b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ab3b5e9b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Zoey </a:t>
            </a:r>
            <a:endParaRPr b="1" sz="1800">
              <a:solidFill>
                <a:srgbClr val="595959"/>
              </a:solidFill>
            </a:endParaRPr>
          </a:p>
          <a:p>
            <a:pPr indent="0" lvl="0" marL="0" rtl="0" algn="l">
              <a:spcBef>
                <a:spcPts val="0"/>
              </a:spcBef>
              <a:spcAft>
                <a:spcPts val="0"/>
              </a:spcAft>
              <a:buNone/>
            </a:pPr>
            <a:r>
              <a:t/>
            </a:r>
            <a:endParaRPr b="1" sz="1800">
              <a:solidFill>
                <a:srgbClr val="595959"/>
              </a:solidFill>
            </a:endParaRPr>
          </a:p>
          <a:p>
            <a:pPr indent="-323850" lvl="0" marL="457200" rtl="0" algn="l">
              <a:spcBef>
                <a:spcPts val="0"/>
              </a:spcBef>
              <a:spcAft>
                <a:spcPts val="0"/>
              </a:spcAft>
              <a:buClr>
                <a:srgbClr val="595959"/>
              </a:buClr>
              <a:buSzPts val="1500"/>
              <a:buChar char="●"/>
            </a:pPr>
            <a:r>
              <a:rPr lang="en" sz="1200">
                <a:solidFill>
                  <a:schemeClr val="dk1"/>
                </a:solidFill>
              </a:rPr>
              <a:t>The company is dedicated to preventing lost fishing gear and the subsequent negative impacts of ghost fishing and als improving efficiency for fishers through better data tracking. </a:t>
            </a:r>
            <a:endParaRPr b="1" sz="15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1d64105a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a1d64105a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1d64105a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a1d64105a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Feature Engineering: recent papers have shown this technique to be more accurate and that we wanted to test this alternative feature</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Shorten the discussion on preprocessing. I don't think the details are too important but mentioning normalization and our interest in distance/bearing should really be the only things highlighted here</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31e7c9a8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a31e7c9a8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24292F"/>
                </a:solidFill>
                <a:highlight>
                  <a:schemeClr val="lt1"/>
                </a:highlight>
              </a:rPr>
              <a:t>SCRIPT</a:t>
            </a:r>
            <a:endParaRPr sz="1000">
              <a:solidFill>
                <a:srgbClr val="24292F"/>
              </a:solidFill>
              <a:highlight>
                <a:schemeClr val="lt1"/>
              </a:highlight>
            </a:endParaRPr>
          </a:p>
          <a:p>
            <a:pPr indent="-292100" lvl="0" marL="457200" rtl="0" algn="l">
              <a:lnSpc>
                <a:spcPct val="115000"/>
              </a:lnSpc>
              <a:spcBef>
                <a:spcPts val="1200"/>
              </a:spcBef>
              <a:spcAft>
                <a:spcPts val="0"/>
              </a:spcAft>
              <a:buClr>
                <a:srgbClr val="24292F"/>
              </a:buClr>
              <a:buSzPts val="1000"/>
              <a:buAutoNum type="arabicPeriod"/>
            </a:pPr>
            <a:r>
              <a:t/>
            </a:r>
            <a:endParaRPr sz="1000">
              <a:solidFill>
                <a:srgbClr val="24292F"/>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31e7c9a8c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a31e7c9a8c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b4a3be4d4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b4a3be4d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rPr>
              <a:t>For Maine, the model is initially incurring large losses. However, starting from the 3rd epoch, the error in prediction reduces significantly for the validation data, which may indicate that the model does not overfit for Maine</a:t>
            </a:r>
            <a:endParaRPr sz="1150">
              <a:solidFill>
                <a:srgbClr val="1D1C1D"/>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1bdc22e8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a1bdc22e8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Zoey </a:t>
            </a:r>
            <a:endParaRPr/>
          </a:p>
          <a:p>
            <a:pPr indent="0" lvl="0" marL="0" rtl="0" algn="l">
              <a:spcBef>
                <a:spcPts val="0"/>
              </a:spcBef>
              <a:spcAft>
                <a:spcPts val="0"/>
              </a:spcAft>
              <a:buNone/>
            </a:pPr>
            <a:r>
              <a:rPr lang="en"/>
              <a:t>The starting point for the latitude and longitude is very similar to the end point in the left plot which shows predicted trajectory of a </a:t>
            </a:r>
            <a:r>
              <a:rPr lang="en"/>
              <a:t>buoy</a:t>
            </a:r>
            <a:r>
              <a:rPr lang="en"/>
              <a:t> and in the right plot </a:t>
            </a:r>
            <a:r>
              <a:rPr lang="en"/>
              <a:t>which</a:t>
            </a:r>
            <a:r>
              <a:rPr lang="en"/>
              <a:t> shows the actual trajectory of the buoy meaning  </a:t>
            </a:r>
            <a:r>
              <a:rPr lang="en"/>
              <a:t>that</a:t>
            </a:r>
            <a:r>
              <a:rPr lang="en"/>
              <a:t> the predicted and actual trajectories are pretty close so the model is performing well for the buoys simulated using synthetic data in Maine fishery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Intermediate point, the trajectory changes but at the end it goes back to the same point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e0226333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e0226333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rPr>
              <a:t>For Massachusetts, the model does not show overfitting for </a:t>
            </a:r>
            <a:r>
              <a:rPr lang="en" sz="1150">
                <a:solidFill>
                  <a:srgbClr val="1D1C1D"/>
                </a:solidFill>
              </a:rPr>
              <a:t>latitude</a:t>
            </a:r>
            <a:r>
              <a:rPr lang="en" sz="1150">
                <a:solidFill>
                  <a:srgbClr val="1D1C1D"/>
                </a:solidFill>
              </a:rPr>
              <a:t> and longitude</a:t>
            </a:r>
            <a:endParaRPr sz="1150">
              <a:solidFill>
                <a:srgbClr val="1D1C1D"/>
              </a:solidFill>
            </a:endParaRPr>
          </a:p>
          <a:p>
            <a:pPr indent="0" lvl="0" marL="0" rtl="0" algn="l">
              <a:spcBef>
                <a:spcPts val="0"/>
              </a:spcBef>
              <a:spcAft>
                <a:spcPts val="0"/>
              </a:spcAft>
              <a:buNone/>
            </a:pPr>
            <a:r>
              <a:rPr lang="en" sz="1150">
                <a:solidFill>
                  <a:srgbClr val="1D1C1D"/>
                </a:solidFill>
              </a:rPr>
              <a:t>But for distance/bearing, the fact that the training set loss is decreasing while the validation set loss is wildly oscillating suggests that the model is overfit and unable to generalize to new data. It is also possible that the learning rate may be too high.  Hyperparameter tuning, increasing the number of epochs, being more careful about our feature selection, and increasing the number of training samples might help</a:t>
            </a:r>
            <a:endParaRPr sz="1150">
              <a:solidFill>
                <a:srgbClr val="1D1C1D"/>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4a3be4d4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b4a3be4d4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1bdc22e8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1bdc22e8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ab3b5e9b2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ab3b5e9b2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a1bdc22e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a1bdc22e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Zoey </a:t>
            </a:r>
            <a:endParaRPr/>
          </a:p>
          <a:p>
            <a:pPr indent="0" lvl="0" marL="0" rtl="0" algn="l">
              <a:lnSpc>
                <a:spcPct val="115000"/>
              </a:lnSpc>
              <a:spcBef>
                <a:spcPts val="0"/>
              </a:spcBef>
              <a:spcAft>
                <a:spcPts val="0"/>
              </a:spcAft>
              <a:buClr>
                <a:schemeClr val="dk1"/>
              </a:buClr>
              <a:buSzPts val="1100"/>
              <a:buFont typeface="Arial"/>
              <a:buNone/>
            </a:pPr>
            <a:r>
              <a:rPr lang="en" sz="1050">
                <a:solidFill>
                  <a:srgbClr val="24292F"/>
                </a:solidFill>
                <a:highlight>
                  <a:srgbClr val="FFFFFF"/>
                </a:highlight>
              </a:rPr>
              <a:t>Commercial vessels catch fish and shellfish using a variety of traps (e.g., hooks, pots). These traps are tied to one or more buoys that float on top of the water, so fishermen can easily track their positions. </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24292F"/>
                </a:solidFill>
                <a:highlight>
                  <a:srgbClr val="FFFFFF"/>
                </a:highlight>
              </a:rPr>
              <a:t>Blue Ocean Gear has developed a </a:t>
            </a:r>
            <a:r>
              <a:rPr lang="en" sz="1050">
                <a:solidFill>
                  <a:schemeClr val="hlink"/>
                </a:solidFill>
                <a:highlight>
                  <a:srgbClr val="FFFFFF"/>
                </a:highlight>
                <a:uFill>
                  <a:noFill/>
                </a:uFill>
                <a:hlinkClick r:id="rId2"/>
              </a:rPr>
              <a:t>Farallon Smart Buoy product</a:t>
            </a:r>
            <a:r>
              <a:rPr lang="en" sz="1050">
                <a:solidFill>
                  <a:srgbClr val="24292F"/>
                </a:solidFill>
                <a:highlight>
                  <a:srgbClr val="FFFFFF"/>
                </a:highlight>
              </a:rPr>
              <a:t> that is tied to the main buoy and uses sensors to record its GPS coordinates, velocity, acceleration, depth, battery temperature, etc. along with the external water temperature. Fishermen configure their Smart Buoys to transmit data at specific time intervals via satellite or radio. These </a:t>
            </a:r>
            <a:r>
              <a:rPr i="1" lang="en" sz="1050">
                <a:solidFill>
                  <a:srgbClr val="24292F"/>
                </a:solidFill>
                <a:highlight>
                  <a:srgbClr val="FFFFFF"/>
                </a:highlight>
              </a:rPr>
              <a:t>buoy messages</a:t>
            </a:r>
            <a:r>
              <a:rPr lang="en" sz="1050">
                <a:solidFill>
                  <a:srgbClr val="24292F"/>
                </a:solidFill>
                <a:highlight>
                  <a:srgbClr val="FFFFFF"/>
                </a:highlight>
              </a:rPr>
              <a:t> are then stored in a database and made accessible through an API (Applications Programming Interface).</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050">
                <a:solidFill>
                  <a:srgbClr val="24292F"/>
                </a:solidFill>
                <a:highlight>
                  <a:srgbClr val="FFFFFF"/>
                </a:highlight>
              </a:rPr>
              <a:t>Several of Blue Ocean Gear's customers have been fishing and reporting from the Northwest Atlantic, off the coasts of Massachusetts, Maine, and New Brunswick. The goal of this task is to analyze this data using Jupyter notebooks to uncover patterns of motion and temperature by fishery.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a1bdc22e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a1bdc22e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e022633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ae022633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a1bdc22e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a1bdc22e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8004324cf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8004324cf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a1eac731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a1eac731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a65f4c5e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a65f4c5e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it a free, public satellite data service operated by the European Union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This data was reported every hour at a spatial resolution of 1/12 degrees</a:t>
            </a:r>
            <a:endParaRPr sz="1150">
              <a:solidFill>
                <a:srgbClr val="1D1C1D"/>
              </a:solidFill>
              <a:highlight>
                <a:srgbClr val="F8F8F8"/>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a1eac731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a1eac731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water temperature differences by deployments and by fishery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8004324c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8004324c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5.xml"/><Relationship Id="rId4" Type="http://schemas.openxmlformats.org/officeDocument/2006/relationships/image" Target="../media/image22.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9.xml"/><Relationship Id="rId4" Type="http://schemas.openxmlformats.org/officeDocument/2006/relationships/image" Target="../media/image19.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4.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08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Blue Ocean Gear </a:t>
            </a:r>
            <a:endParaRPr/>
          </a:p>
        </p:txBody>
      </p:sp>
      <p:sp>
        <p:nvSpPr>
          <p:cNvPr id="55" name="Google Shape;55;p13"/>
          <p:cNvSpPr txBox="1"/>
          <p:nvPr>
            <p:ph idx="1" type="subTitle"/>
          </p:nvPr>
        </p:nvSpPr>
        <p:spPr>
          <a:xfrm>
            <a:off x="457350" y="2299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Buoy Location Prediction and Temperature Analysis</a:t>
            </a:r>
            <a:endParaRPr>
              <a:solidFill>
                <a:schemeClr val="dk1"/>
              </a:solidFill>
            </a:endParaRPr>
          </a:p>
        </p:txBody>
      </p:sp>
      <p:pic>
        <p:nvPicPr>
          <p:cNvPr id="56" name="Google Shape;56;p13"/>
          <p:cNvPicPr preferRelativeResize="0"/>
          <p:nvPr/>
        </p:nvPicPr>
        <p:blipFill rotWithShape="1">
          <a:blip r:embed="rId3">
            <a:alphaModFix/>
          </a:blip>
          <a:srcRect b="32845" l="0" r="0" t="24197"/>
          <a:stretch/>
        </p:blipFill>
        <p:spPr>
          <a:xfrm>
            <a:off x="3018103" y="4203325"/>
            <a:ext cx="3224848" cy="792600"/>
          </a:xfrm>
          <a:prstGeom prst="rect">
            <a:avLst/>
          </a:prstGeom>
          <a:noFill/>
          <a:ln>
            <a:noFill/>
          </a:ln>
        </p:spPr>
      </p:pic>
      <p:pic>
        <p:nvPicPr>
          <p:cNvPr id="57" name="Google Shape;57;p13"/>
          <p:cNvPicPr preferRelativeResize="0"/>
          <p:nvPr/>
        </p:nvPicPr>
        <p:blipFill>
          <a:blip r:embed="rId4">
            <a:alphaModFix/>
          </a:blip>
          <a:stretch>
            <a:fillRect/>
          </a:stretch>
        </p:blipFill>
        <p:spPr>
          <a:xfrm>
            <a:off x="6242950" y="4216948"/>
            <a:ext cx="2735000" cy="654150"/>
          </a:xfrm>
          <a:prstGeom prst="rect">
            <a:avLst/>
          </a:prstGeom>
          <a:noFill/>
          <a:ln>
            <a:noFill/>
          </a:ln>
        </p:spPr>
      </p:pic>
      <p:pic>
        <p:nvPicPr>
          <p:cNvPr id="58" name="Google Shape;58;p13"/>
          <p:cNvPicPr preferRelativeResize="0"/>
          <p:nvPr/>
        </p:nvPicPr>
        <p:blipFill rotWithShape="1">
          <a:blip r:embed="rId5">
            <a:alphaModFix/>
          </a:blip>
          <a:srcRect b="0" l="0" r="0" t="0"/>
          <a:stretch/>
        </p:blipFill>
        <p:spPr>
          <a:xfrm>
            <a:off x="311700" y="4489750"/>
            <a:ext cx="2601702" cy="381350"/>
          </a:xfrm>
          <a:prstGeom prst="rect">
            <a:avLst/>
          </a:prstGeom>
          <a:noFill/>
          <a:ln>
            <a:noFill/>
          </a:ln>
        </p:spPr>
      </p:pic>
      <p:sp>
        <p:nvSpPr>
          <p:cNvPr id="59" name="Google Shape;59;p13"/>
          <p:cNvSpPr txBox="1"/>
          <p:nvPr>
            <p:ph idx="1" type="subTitle"/>
          </p:nvPr>
        </p:nvSpPr>
        <p:spPr>
          <a:xfrm>
            <a:off x="623400" y="31714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t>Aurora Peng, Brinda Sapra, Hazel Chui, Zoey Jiao</a:t>
            </a:r>
            <a:endParaRPr sz="1600"/>
          </a:p>
          <a:p>
            <a:pPr indent="0" lvl="0" marL="0" rtl="0" algn="ctr">
              <a:spcBef>
                <a:spcPts val="0"/>
              </a:spcBef>
              <a:spcAft>
                <a:spcPts val="0"/>
              </a:spcAft>
              <a:buNone/>
            </a:pPr>
            <a:r>
              <a:rPr lang="en" sz="1600"/>
              <a:t>December 9th, 2022</a:t>
            </a:r>
            <a:endParaRPr sz="1600"/>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27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results </a:t>
            </a:r>
            <a:r>
              <a:rPr lang="en"/>
              <a:t>by</a:t>
            </a:r>
            <a:r>
              <a:rPr lang="en"/>
              <a:t> fishery (Copernicus)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34" name="Google Shape;134;p22"/>
          <p:cNvSpPr txBox="1"/>
          <p:nvPr>
            <p:ph idx="1" type="body"/>
          </p:nvPr>
        </p:nvSpPr>
        <p:spPr>
          <a:xfrm>
            <a:off x="311700" y="934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5" name="Google Shape;135;p22"/>
          <p:cNvSpPr txBox="1"/>
          <p:nvPr/>
        </p:nvSpPr>
        <p:spPr>
          <a:xfrm>
            <a:off x="-47525" y="1366050"/>
            <a:ext cx="510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Fig. 1. </a:t>
            </a:r>
            <a:r>
              <a:rPr b="1" lang="en" sz="1300"/>
              <a:t>'Maine'</a:t>
            </a:r>
            <a:r>
              <a:rPr lang="en" sz="1300"/>
              <a:t>: BOG and Copernicus data comparison</a:t>
            </a:r>
            <a:endParaRPr sz="1300"/>
          </a:p>
        </p:txBody>
      </p:sp>
      <p:sp>
        <p:nvSpPr>
          <p:cNvPr id="136" name="Google Shape;136;p22"/>
          <p:cNvSpPr txBox="1"/>
          <p:nvPr/>
        </p:nvSpPr>
        <p:spPr>
          <a:xfrm>
            <a:off x="4360750" y="1366050"/>
            <a:ext cx="496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Fig. 2. </a:t>
            </a:r>
            <a:r>
              <a:rPr b="1" lang="en" sz="1300"/>
              <a:t>'Massachusetts'</a:t>
            </a:r>
            <a:r>
              <a:rPr lang="en" sz="1300"/>
              <a:t>:</a:t>
            </a:r>
            <a:r>
              <a:rPr lang="en" sz="1300">
                <a:solidFill>
                  <a:schemeClr val="dk1"/>
                </a:solidFill>
              </a:rPr>
              <a:t> </a:t>
            </a:r>
            <a:r>
              <a:rPr lang="en" sz="1300">
                <a:solidFill>
                  <a:schemeClr val="dk1"/>
                </a:solidFill>
              </a:rPr>
              <a:t>BOG and Copernicus data comparison</a:t>
            </a:r>
            <a:endParaRPr sz="1300"/>
          </a:p>
        </p:txBody>
      </p:sp>
      <p:pic>
        <p:nvPicPr>
          <p:cNvPr id="137" name="Google Shape;137;p22"/>
          <p:cNvPicPr preferRelativeResize="0"/>
          <p:nvPr/>
        </p:nvPicPr>
        <p:blipFill>
          <a:blip r:embed="rId4">
            <a:alphaModFix/>
          </a:blip>
          <a:stretch>
            <a:fillRect/>
          </a:stretch>
        </p:blipFill>
        <p:spPr>
          <a:xfrm>
            <a:off x="106900" y="1677825"/>
            <a:ext cx="4412150" cy="3287638"/>
          </a:xfrm>
          <a:prstGeom prst="rect">
            <a:avLst/>
          </a:prstGeom>
          <a:noFill/>
          <a:ln>
            <a:noFill/>
          </a:ln>
        </p:spPr>
      </p:pic>
      <p:pic>
        <p:nvPicPr>
          <p:cNvPr id="138" name="Google Shape;138;p22"/>
          <p:cNvPicPr preferRelativeResize="0"/>
          <p:nvPr/>
        </p:nvPicPr>
        <p:blipFill>
          <a:blip r:embed="rId5">
            <a:alphaModFix/>
          </a:blip>
          <a:stretch>
            <a:fillRect/>
          </a:stretch>
        </p:blipFill>
        <p:spPr>
          <a:xfrm>
            <a:off x="4571998" y="1677835"/>
            <a:ext cx="4412150" cy="3287637"/>
          </a:xfrm>
          <a:prstGeom prst="rect">
            <a:avLst/>
          </a:prstGeom>
          <a:noFill/>
          <a:ln>
            <a:noFill/>
          </a:ln>
        </p:spPr>
      </p:pic>
      <p:sp>
        <p:nvSpPr>
          <p:cNvPr id="139" name="Google Shape;13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07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Comparison results </a:t>
            </a:r>
            <a:r>
              <a:rPr lang="en"/>
              <a:t>by</a:t>
            </a:r>
            <a:r>
              <a:rPr lang="en"/>
              <a:t> fishery (Copernicus)</a:t>
            </a:r>
            <a:endParaRPr/>
          </a:p>
          <a:p>
            <a:pPr indent="0" lvl="0" marL="0" rtl="0" algn="l">
              <a:spcBef>
                <a:spcPts val="0"/>
              </a:spcBef>
              <a:spcAft>
                <a:spcPts val="0"/>
              </a:spcAft>
              <a:buNone/>
            </a:pPr>
            <a:r>
              <a:t/>
            </a:r>
            <a:endParaRPr/>
          </a:p>
        </p:txBody>
      </p:sp>
      <p:sp>
        <p:nvSpPr>
          <p:cNvPr id="145" name="Google Shape;145;p2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146" name="Google Shape;146;p23"/>
          <p:cNvSpPr txBox="1"/>
          <p:nvPr/>
        </p:nvSpPr>
        <p:spPr>
          <a:xfrm>
            <a:off x="71400" y="1069100"/>
            <a:ext cx="5820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Fig. 3.</a:t>
            </a:r>
            <a:r>
              <a:rPr b="1" lang="en" sz="1300"/>
              <a:t> 'New Brunswick/Gulf of St. Lawrence'</a:t>
            </a:r>
            <a:r>
              <a:rPr lang="en" sz="1300"/>
              <a:t>: </a:t>
            </a:r>
            <a:r>
              <a:rPr lang="en" sz="1300">
                <a:solidFill>
                  <a:schemeClr val="dk1"/>
                </a:solidFill>
              </a:rPr>
              <a:t>BOG and Copernicus data comparison</a:t>
            </a:r>
            <a:endParaRPr sz="1300">
              <a:solidFill>
                <a:schemeClr val="dk1"/>
              </a:solidFill>
            </a:endParaRPr>
          </a:p>
          <a:p>
            <a:pPr indent="0" lvl="0" marL="0" rtl="0" algn="l">
              <a:spcBef>
                <a:spcPts val="0"/>
              </a:spcBef>
              <a:spcAft>
                <a:spcPts val="0"/>
              </a:spcAft>
              <a:buNone/>
            </a:pPr>
            <a:r>
              <a:t/>
            </a:r>
            <a:endParaRPr sz="1300"/>
          </a:p>
        </p:txBody>
      </p:sp>
      <p:sp>
        <p:nvSpPr>
          <p:cNvPr id="147" name="Google Shape;147;p23"/>
          <p:cNvSpPr txBox="1"/>
          <p:nvPr/>
        </p:nvSpPr>
        <p:spPr>
          <a:xfrm>
            <a:off x="5202900" y="1793700"/>
            <a:ext cx="3967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Summary:</a:t>
            </a:r>
            <a:endParaRPr/>
          </a:p>
          <a:p>
            <a:pPr indent="-317500" lvl="0" marL="457200" rtl="0" algn="l">
              <a:spcBef>
                <a:spcPts val="0"/>
              </a:spcBef>
              <a:spcAft>
                <a:spcPts val="0"/>
              </a:spcAft>
              <a:buSzPts val="1400"/>
              <a:buChar char="●"/>
            </a:pPr>
            <a:r>
              <a:rPr lang="en"/>
              <a:t>Maine (Fig. 1) had the largest temperature discrepancies between Buoy reported data and Copernicus satellites data</a:t>
            </a:r>
            <a:endParaRPr/>
          </a:p>
          <a:p>
            <a:pPr indent="-317500" lvl="0" marL="457200" rtl="0" algn="l">
              <a:spcBef>
                <a:spcPts val="0"/>
              </a:spcBef>
              <a:spcAft>
                <a:spcPts val="0"/>
              </a:spcAft>
              <a:buSzPts val="1400"/>
              <a:buChar char="●"/>
            </a:pPr>
            <a:r>
              <a:rPr lang="en"/>
              <a:t>Overall, temperature differences between BOG buoy readings and </a:t>
            </a:r>
            <a:r>
              <a:rPr lang="en">
                <a:solidFill>
                  <a:schemeClr val="dk1"/>
                </a:solidFill>
              </a:rPr>
              <a:t>Copernicus satellites data were </a:t>
            </a:r>
            <a:r>
              <a:rPr lang="en">
                <a:solidFill>
                  <a:schemeClr val="dk1"/>
                </a:solidFill>
              </a:rPr>
              <a:t>small</a:t>
            </a:r>
            <a:endParaRPr>
              <a:solidFill>
                <a:schemeClr val="dk1"/>
              </a:solidFill>
            </a:endParaRPr>
          </a:p>
          <a:p>
            <a:pPr indent="0" lvl="0" marL="457200" rtl="0" algn="l">
              <a:spcBef>
                <a:spcPts val="0"/>
              </a:spcBef>
              <a:spcAft>
                <a:spcPts val="0"/>
              </a:spcAft>
              <a:buNone/>
            </a:pPr>
            <a:r>
              <a:t/>
            </a:r>
            <a:endParaRPr/>
          </a:p>
        </p:txBody>
      </p:sp>
      <p:pic>
        <p:nvPicPr>
          <p:cNvPr id="148" name="Google Shape;148;p23"/>
          <p:cNvPicPr preferRelativeResize="0"/>
          <p:nvPr/>
        </p:nvPicPr>
        <p:blipFill>
          <a:blip r:embed="rId4">
            <a:alphaModFix/>
          </a:blip>
          <a:stretch>
            <a:fillRect/>
          </a:stretch>
        </p:blipFill>
        <p:spPr>
          <a:xfrm>
            <a:off x="344668" y="1591448"/>
            <a:ext cx="4584955" cy="3416400"/>
          </a:xfrm>
          <a:prstGeom prst="rect">
            <a:avLst/>
          </a:prstGeom>
          <a:noFill/>
          <a:ln>
            <a:noFill/>
          </a:ln>
        </p:spPr>
      </p:pic>
      <p:sp>
        <p:nvSpPr>
          <p:cNvPr id="149" name="Google Shape;14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Results: Comparing Canadian weather stations and BOG buoy readings </a:t>
            </a:r>
            <a:r>
              <a:rPr lang="en"/>
              <a:t>within the same day</a:t>
            </a:r>
            <a:endParaRPr/>
          </a:p>
          <a:p>
            <a:pPr indent="0" lvl="0" marL="0" rtl="0" algn="l">
              <a:spcBef>
                <a:spcPts val="0"/>
              </a:spcBef>
              <a:spcAft>
                <a:spcPts val="0"/>
              </a:spcAft>
              <a:buNone/>
            </a:pPr>
            <a:r>
              <a:t/>
            </a:r>
            <a:endParaRPr/>
          </a:p>
        </p:txBody>
      </p:sp>
      <p:pic>
        <p:nvPicPr>
          <p:cNvPr id="155" name="Google Shape;155;p24"/>
          <p:cNvPicPr preferRelativeResize="0"/>
          <p:nvPr/>
        </p:nvPicPr>
        <p:blipFill>
          <a:blip r:embed="rId4">
            <a:alphaModFix/>
          </a:blip>
          <a:stretch>
            <a:fillRect/>
          </a:stretch>
        </p:blipFill>
        <p:spPr>
          <a:xfrm>
            <a:off x="2796600" y="1320550"/>
            <a:ext cx="5770350" cy="3758300"/>
          </a:xfrm>
          <a:prstGeom prst="rect">
            <a:avLst/>
          </a:prstGeom>
          <a:noFill/>
          <a:ln>
            <a:noFill/>
          </a:ln>
        </p:spPr>
      </p:pic>
      <p:sp>
        <p:nvSpPr>
          <p:cNvPr id="156" name="Google Shape;156;p24"/>
          <p:cNvSpPr txBox="1"/>
          <p:nvPr/>
        </p:nvSpPr>
        <p:spPr>
          <a:xfrm>
            <a:off x="311700" y="1386450"/>
            <a:ext cx="2484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Fig. 3.</a:t>
            </a:r>
            <a:r>
              <a:rPr b="1" lang="en" sz="1300"/>
              <a:t> 'Buoy Temperature mean from nearest station'</a:t>
            </a:r>
            <a:r>
              <a:rPr lang="en" sz="1300"/>
              <a:t>: Average mean temperature from Buoy messages and Canadian Station</a:t>
            </a:r>
            <a:endParaRPr sz="1300"/>
          </a:p>
        </p:txBody>
      </p:sp>
      <p:sp>
        <p:nvSpPr>
          <p:cNvPr id="157" name="Google Shape;15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Caveats of analysis and next steps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63" name="Google Shape;163;p2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Although BOG buoy readings and third-party datasets seemed to be similar in terms of water temperature, we have not run statistical analysis to demonstrate the significance of the differences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Currently we only compared data for </a:t>
            </a:r>
            <a:r>
              <a:rPr lang="en">
                <a:solidFill>
                  <a:schemeClr val="dk1"/>
                </a:solidFill>
              </a:rPr>
              <a:t>6 months</a:t>
            </a:r>
            <a:r>
              <a:rPr lang="en">
                <a:solidFill>
                  <a:schemeClr val="dk1"/>
                </a:solidFill>
              </a:rPr>
              <a:t>. A longer timeframe may be needed to show whether there are systematic differences in particular months or fisheries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For next steps: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Run regression analysis to identify whether differences are statistically significant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Perform a more detailed analysis to identify potential factors causing minor differences between BOG buoy readings and external datasets</a:t>
            </a:r>
            <a:endParaRPr>
              <a:solidFill>
                <a:schemeClr val="dk1"/>
              </a:solidFill>
            </a:endParaRPr>
          </a:p>
          <a:p>
            <a:pPr indent="0" lvl="0" marL="0" rtl="0" algn="l">
              <a:spcBef>
                <a:spcPts val="1200"/>
              </a:spcBef>
              <a:spcAft>
                <a:spcPts val="1200"/>
              </a:spcAft>
              <a:buNone/>
            </a:pPr>
            <a:r>
              <a:t/>
            </a:r>
            <a:endParaRPr/>
          </a:p>
        </p:txBody>
      </p:sp>
      <p:sp>
        <p:nvSpPr>
          <p:cNvPr id="164" name="Google Shape;16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 #2: Location Prediction </a:t>
            </a:r>
            <a:endParaRPr/>
          </a:p>
        </p:txBody>
      </p:sp>
      <p:sp>
        <p:nvSpPr>
          <p:cNvPr id="170" name="Google Shape;17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Motivation</a:t>
            </a:r>
            <a:endParaRPr/>
          </a:p>
          <a:p>
            <a:pPr indent="-301625" lvl="1" marL="914400" rtl="0" algn="l">
              <a:spcBef>
                <a:spcPts val="0"/>
              </a:spcBef>
              <a:spcAft>
                <a:spcPts val="0"/>
              </a:spcAft>
              <a:buClr>
                <a:srgbClr val="1D1C1D"/>
              </a:buClr>
              <a:buSzPts val="1150"/>
              <a:buChar char="○"/>
            </a:pPr>
            <a:r>
              <a:rPr lang="en" sz="1150">
                <a:solidFill>
                  <a:srgbClr val="1D1C1D"/>
                </a:solidFill>
                <a:highlight>
                  <a:srgbClr val="F8F8F8"/>
                </a:highlight>
              </a:rPr>
              <a:t>How buoys typically move (e.g., smallest enclosing circle, by fishery) – </a:t>
            </a:r>
            <a:r>
              <a:rPr lang="en" sz="1150">
                <a:solidFill>
                  <a:srgbClr val="FF0000"/>
                </a:solidFill>
                <a:highlight>
                  <a:srgbClr val="F8F8F8"/>
                </a:highlight>
              </a:rPr>
              <a:t>Zoey</a:t>
            </a:r>
            <a:endParaRPr sz="1150">
              <a:solidFill>
                <a:srgbClr val="FF0000"/>
              </a:solidFill>
              <a:highlight>
                <a:srgbClr val="F8F8F8"/>
              </a:highlight>
            </a:endParaRPr>
          </a:p>
          <a:p>
            <a:pPr indent="-301625" lvl="1" marL="914400" rtl="0" algn="l">
              <a:spcBef>
                <a:spcPts val="0"/>
              </a:spcBef>
              <a:spcAft>
                <a:spcPts val="0"/>
              </a:spcAft>
              <a:buClr>
                <a:srgbClr val="1D1C1D"/>
              </a:buClr>
              <a:buSzPts val="1150"/>
              <a:buChar char="○"/>
            </a:pPr>
            <a:r>
              <a:rPr lang="en" sz="1150">
                <a:solidFill>
                  <a:srgbClr val="1D1C1D"/>
                </a:solidFill>
                <a:highlight>
                  <a:srgbClr val="F8F8F8"/>
                </a:highlight>
              </a:rPr>
              <a:t>Highlighted examples of buoys in the dataset that drifted (due to breaking free, or being attached to a different type of fishing gear)  - </a:t>
            </a:r>
            <a:r>
              <a:rPr lang="en" sz="1150">
                <a:solidFill>
                  <a:srgbClr val="FF0000"/>
                </a:solidFill>
                <a:highlight>
                  <a:srgbClr val="F8F8F8"/>
                </a:highlight>
              </a:rPr>
              <a:t>Zoey </a:t>
            </a:r>
            <a:endParaRPr sz="1150">
              <a:solidFill>
                <a:srgbClr val="FF0000"/>
              </a:solidFill>
              <a:highlight>
                <a:srgbClr val="F8F8F8"/>
              </a:highlight>
            </a:endParaRPr>
          </a:p>
          <a:p>
            <a:pPr indent="-301625" lvl="1" marL="914400" rtl="0" algn="l">
              <a:spcBef>
                <a:spcPts val="0"/>
              </a:spcBef>
              <a:spcAft>
                <a:spcPts val="0"/>
              </a:spcAft>
              <a:buClr>
                <a:srgbClr val="1D1C1D"/>
              </a:buClr>
              <a:buSzPts val="1150"/>
              <a:buChar char="○"/>
            </a:pPr>
            <a:r>
              <a:rPr lang="en" sz="1150">
                <a:solidFill>
                  <a:srgbClr val="1D1C1D"/>
                </a:solidFill>
                <a:highlight>
                  <a:srgbClr val="F8F8F8"/>
                </a:highlight>
              </a:rPr>
              <a:t>Problem of lost/ghost fishing gear and how it affects wildlife</a:t>
            </a:r>
            <a:endParaRPr sz="1150">
              <a:solidFill>
                <a:srgbClr val="FF0000"/>
              </a:solidFill>
              <a:highlight>
                <a:srgbClr val="F8F8F8"/>
              </a:highlight>
            </a:endParaRPr>
          </a:p>
          <a:p>
            <a:pPr indent="-301625" lvl="1" marL="914400" rtl="0" algn="l">
              <a:spcBef>
                <a:spcPts val="0"/>
              </a:spcBef>
              <a:spcAft>
                <a:spcPts val="0"/>
              </a:spcAft>
              <a:buClr>
                <a:srgbClr val="1D1C1D"/>
              </a:buClr>
              <a:buSzPts val="1150"/>
              <a:buChar char="○"/>
            </a:pPr>
            <a:r>
              <a:rPr lang="en" sz="1150">
                <a:solidFill>
                  <a:srgbClr val="1D1C1D"/>
                </a:solidFill>
                <a:highlight>
                  <a:srgbClr val="F8F8F8"/>
                </a:highlight>
              </a:rPr>
              <a:t>Giving fishermen the ability to recover lost gear more quickly</a:t>
            </a:r>
            <a:endParaRPr sz="1150">
              <a:solidFill>
                <a:srgbClr val="FF0000"/>
              </a:solidFill>
              <a:highlight>
                <a:srgbClr val="F8F8F8"/>
              </a:highlight>
            </a:endParaRPr>
          </a:p>
          <a:p>
            <a:pPr indent="-342900" lvl="0" marL="457200" rtl="0" algn="l">
              <a:spcBef>
                <a:spcPts val="0"/>
              </a:spcBef>
              <a:spcAft>
                <a:spcPts val="0"/>
              </a:spcAft>
              <a:buSzPts val="1800"/>
              <a:buChar char="●"/>
            </a:pPr>
            <a:r>
              <a:rPr lang="en"/>
              <a:t>Methodology</a:t>
            </a:r>
            <a:endParaRPr/>
          </a:p>
          <a:p>
            <a:pPr indent="-301625" lvl="1" marL="914400" rtl="0" algn="l">
              <a:spcBef>
                <a:spcPts val="0"/>
              </a:spcBef>
              <a:spcAft>
                <a:spcPts val="0"/>
              </a:spcAft>
              <a:buClr>
                <a:srgbClr val="1D1C1D"/>
              </a:buClr>
              <a:buSzPts val="1150"/>
              <a:buChar char="○"/>
            </a:pPr>
            <a:r>
              <a:rPr lang="en" sz="1150">
                <a:solidFill>
                  <a:srgbClr val="1D1C1D"/>
                </a:solidFill>
                <a:highlight>
                  <a:srgbClr val="F8F8F8"/>
                </a:highlight>
              </a:rPr>
              <a:t>Generating synthetic data using simulations (not enough data in BOG dataset) - </a:t>
            </a:r>
            <a:r>
              <a:rPr lang="en" sz="1150">
                <a:solidFill>
                  <a:srgbClr val="FF0000"/>
                </a:solidFill>
                <a:highlight>
                  <a:srgbClr val="F8F8F8"/>
                </a:highlight>
              </a:rPr>
              <a:t>Brinda</a:t>
            </a:r>
            <a:endParaRPr sz="1150">
              <a:solidFill>
                <a:srgbClr val="FF0000"/>
              </a:solidFill>
              <a:highlight>
                <a:srgbClr val="F8F8F8"/>
              </a:highlight>
            </a:endParaRPr>
          </a:p>
          <a:p>
            <a:pPr indent="-301625" lvl="1" marL="914400" rtl="0" algn="l">
              <a:spcBef>
                <a:spcPts val="0"/>
              </a:spcBef>
              <a:spcAft>
                <a:spcPts val="0"/>
              </a:spcAft>
              <a:buClr>
                <a:srgbClr val="1D1C1D"/>
              </a:buClr>
              <a:buSzPts val="1150"/>
              <a:buChar char="○"/>
            </a:pPr>
            <a:r>
              <a:rPr lang="en" sz="1150">
                <a:solidFill>
                  <a:srgbClr val="1D1C1D"/>
                </a:solidFill>
                <a:highlight>
                  <a:srgbClr val="F8F8F8"/>
                </a:highlight>
              </a:rPr>
              <a:t>Pre-processing data for modeling - </a:t>
            </a:r>
            <a:r>
              <a:rPr lang="en" sz="1150">
                <a:solidFill>
                  <a:srgbClr val="FF0000"/>
                </a:solidFill>
                <a:highlight>
                  <a:srgbClr val="F8F8F8"/>
                </a:highlight>
              </a:rPr>
              <a:t>Brinda for Normalization, Zoey for masking rows, Hazel for transformation</a:t>
            </a:r>
            <a:endParaRPr sz="1150">
              <a:solidFill>
                <a:srgbClr val="FF0000"/>
              </a:solidFill>
              <a:highlight>
                <a:srgbClr val="F8F8F8"/>
              </a:highlight>
            </a:endParaRPr>
          </a:p>
          <a:p>
            <a:pPr indent="-301625" lvl="1" marL="914400" rtl="0" algn="l">
              <a:spcBef>
                <a:spcPts val="0"/>
              </a:spcBef>
              <a:spcAft>
                <a:spcPts val="0"/>
              </a:spcAft>
              <a:buClr>
                <a:srgbClr val="1D1C1D"/>
              </a:buClr>
              <a:buSzPts val="1150"/>
              <a:buChar char="○"/>
            </a:pPr>
            <a:r>
              <a:rPr lang="en" sz="1150">
                <a:solidFill>
                  <a:srgbClr val="1D1C1D"/>
                </a:solidFill>
                <a:highlight>
                  <a:srgbClr val="F8F8F8"/>
                </a:highlight>
              </a:rPr>
              <a:t>Configuring LSTM model </a:t>
            </a:r>
            <a:r>
              <a:rPr lang="en" sz="1150">
                <a:solidFill>
                  <a:srgbClr val="FF0000"/>
                </a:solidFill>
                <a:highlight>
                  <a:srgbClr val="F8F8F8"/>
                </a:highlight>
              </a:rPr>
              <a:t>- Brinda</a:t>
            </a:r>
            <a:endParaRPr sz="1150">
              <a:solidFill>
                <a:srgbClr val="FF0000"/>
              </a:solidFill>
              <a:highlight>
                <a:srgbClr val="F8F8F8"/>
              </a:highlight>
            </a:endParaRPr>
          </a:p>
          <a:p>
            <a:pPr indent="-301625" lvl="1" marL="914400" rtl="0" algn="l">
              <a:spcBef>
                <a:spcPts val="0"/>
              </a:spcBef>
              <a:spcAft>
                <a:spcPts val="0"/>
              </a:spcAft>
              <a:buClr>
                <a:srgbClr val="1D1C1D"/>
              </a:buClr>
              <a:buSzPts val="1150"/>
              <a:buChar char="○"/>
            </a:pPr>
            <a:r>
              <a:rPr lang="en" sz="1150">
                <a:solidFill>
                  <a:srgbClr val="1D1C1D"/>
                </a:solidFill>
                <a:highlight>
                  <a:srgbClr val="F8F8F8"/>
                </a:highlight>
              </a:rPr>
              <a:t>Training model on simulation data </a:t>
            </a:r>
            <a:r>
              <a:rPr lang="en" sz="1150">
                <a:solidFill>
                  <a:srgbClr val="FF0000"/>
                </a:solidFill>
                <a:highlight>
                  <a:srgbClr val="F8F8F8"/>
                </a:highlight>
              </a:rPr>
              <a:t>- Brinda</a:t>
            </a:r>
            <a:endParaRPr sz="1150">
              <a:solidFill>
                <a:srgbClr val="FF0000"/>
              </a:solidFill>
              <a:highlight>
                <a:srgbClr val="F8F8F8"/>
              </a:highlight>
            </a:endParaRPr>
          </a:p>
          <a:p>
            <a:pPr indent="-342900" lvl="0" marL="457200" rtl="0" algn="l">
              <a:spcBef>
                <a:spcPts val="0"/>
              </a:spcBef>
              <a:spcAft>
                <a:spcPts val="0"/>
              </a:spcAft>
              <a:buSzPts val="1800"/>
              <a:buChar char="●"/>
            </a:pPr>
            <a:r>
              <a:rPr lang="en"/>
              <a:t>Results</a:t>
            </a:r>
            <a:endParaRPr/>
          </a:p>
          <a:p>
            <a:pPr indent="-317500" lvl="1" marL="914400" rtl="0" algn="l">
              <a:spcBef>
                <a:spcPts val="0"/>
              </a:spcBef>
              <a:spcAft>
                <a:spcPts val="0"/>
              </a:spcAft>
              <a:buSzPts val="1400"/>
              <a:buChar char="○"/>
            </a:pPr>
            <a:r>
              <a:rPr lang="en" sz="1150">
                <a:solidFill>
                  <a:srgbClr val="1D1C1D"/>
                </a:solidFill>
                <a:highlight>
                  <a:srgbClr val="F8F8F8"/>
                </a:highlight>
              </a:rPr>
              <a:t>Performance of latitude/longitude versus distance/bearing</a:t>
            </a:r>
            <a:endParaRPr sz="1150">
              <a:solidFill>
                <a:srgbClr val="1D1C1D"/>
              </a:solidFill>
              <a:highlight>
                <a:srgbClr val="F8F8F8"/>
              </a:highlight>
            </a:endParaRPr>
          </a:p>
          <a:p>
            <a:pPr indent="-301625" lvl="1" marL="914400" rtl="0" algn="l">
              <a:spcBef>
                <a:spcPts val="0"/>
              </a:spcBef>
              <a:spcAft>
                <a:spcPts val="0"/>
              </a:spcAft>
              <a:buClr>
                <a:srgbClr val="1D1C1D"/>
              </a:buClr>
              <a:buSzPts val="1150"/>
              <a:buChar char="○"/>
            </a:pPr>
            <a:r>
              <a:rPr lang="en" sz="1150">
                <a:solidFill>
                  <a:srgbClr val="1D1C1D"/>
                </a:solidFill>
                <a:highlight>
                  <a:srgbClr val="F8F8F8"/>
                </a:highlight>
              </a:rPr>
              <a:t>Ability of model to predict next trajectory of drifting BOG buoy, without further fine-tuning</a:t>
            </a:r>
            <a:endParaRPr sz="1150">
              <a:solidFill>
                <a:srgbClr val="1D1C1D"/>
              </a:solidFill>
              <a:highlight>
                <a:srgbClr val="F8F8F8"/>
              </a:highlight>
            </a:endParaRPr>
          </a:p>
          <a:p>
            <a:pPr indent="-342900" lvl="0" marL="457200" rtl="0" algn="l">
              <a:spcBef>
                <a:spcPts val="0"/>
              </a:spcBef>
              <a:spcAft>
                <a:spcPts val="0"/>
              </a:spcAft>
              <a:buSzPts val="1800"/>
              <a:buChar char="●"/>
            </a:pPr>
            <a:r>
              <a:rPr lang="en"/>
              <a:t>Caveats of analysis and next steps </a:t>
            </a:r>
            <a:endParaRPr/>
          </a:p>
        </p:txBody>
      </p:sp>
      <p:sp>
        <p:nvSpPr>
          <p:cNvPr id="171" name="Google Shape;17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Buoy Movements</a:t>
            </a:r>
            <a:endParaRPr/>
          </a:p>
        </p:txBody>
      </p:sp>
      <p:sp>
        <p:nvSpPr>
          <p:cNvPr id="177" name="Google Shape;177;p27"/>
          <p:cNvSpPr txBox="1"/>
          <p:nvPr>
            <p:ph idx="1" type="body"/>
          </p:nvPr>
        </p:nvSpPr>
        <p:spPr>
          <a:xfrm>
            <a:off x="311700" y="1152475"/>
            <a:ext cx="4487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b="1" lang="en">
                <a:solidFill>
                  <a:schemeClr val="dk1"/>
                </a:solidFill>
              </a:rPr>
              <a:t>How buoys typically move by fishery v.s. Drifters </a:t>
            </a:r>
            <a:endParaRPr b="1">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Buoys typically move in a circular motion</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But sometimes they drift </a:t>
            </a:r>
            <a:endParaRPr>
              <a:solidFill>
                <a:schemeClr val="dk1"/>
              </a:solidFill>
            </a:endParaRPr>
          </a:p>
          <a:p>
            <a:pPr indent="0" lvl="0" marL="914400" rtl="0" algn="l">
              <a:spcBef>
                <a:spcPts val="1200"/>
              </a:spcBef>
              <a:spcAft>
                <a:spcPts val="1200"/>
              </a:spcAft>
              <a:buNone/>
            </a:pPr>
            <a:r>
              <a:t/>
            </a:r>
            <a:endParaRPr/>
          </a:p>
        </p:txBody>
      </p:sp>
      <p:sp>
        <p:nvSpPr>
          <p:cNvPr id="178" name="Google Shape;178;p27"/>
          <p:cNvSpPr txBox="1"/>
          <p:nvPr/>
        </p:nvSpPr>
        <p:spPr>
          <a:xfrm>
            <a:off x="454800" y="3994150"/>
            <a:ext cx="62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9" name="Google Shape;179;p27"/>
          <p:cNvPicPr preferRelativeResize="0"/>
          <p:nvPr/>
        </p:nvPicPr>
        <p:blipFill>
          <a:blip r:embed="rId3">
            <a:alphaModFix/>
          </a:blip>
          <a:stretch>
            <a:fillRect/>
          </a:stretch>
        </p:blipFill>
        <p:spPr>
          <a:xfrm>
            <a:off x="921650" y="2571750"/>
            <a:ext cx="3650349" cy="2242350"/>
          </a:xfrm>
          <a:prstGeom prst="rect">
            <a:avLst/>
          </a:prstGeom>
          <a:noFill/>
          <a:ln>
            <a:noFill/>
          </a:ln>
        </p:spPr>
      </p:pic>
      <p:sp>
        <p:nvSpPr>
          <p:cNvPr id="180" name="Google Shape;18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27"/>
          <p:cNvPicPr preferRelativeResize="0"/>
          <p:nvPr/>
        </p:nvPicPr>
        <p:blipFill rotWithShape="1">
          <a:blip r:embed="rId4">
            <a:alphaModFix/>
          </a:blip>
          <a:srcRect b="-20012" l="-7950" r="7949" t="-7052"/>
          <a:stretch/>
        </p:blipFill>
        <p:spPr>
          <a:xfrm>
            <a:off x="6538950" y="2168600"/>
            <a:ext cx="2482200" cy="3048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Understanding Buoy Movements</a:t>
            </a:r>
            <a:endParaRPr/>
          </a:p>
          <a:p>
            <a:pPr indent="0" lvl="0" marL="0" rtl="0" algn="l">
              <a:spcBef>
                <a:spcPts val="0"/>
              </a:spcBef>
              <a:spcAft>
                <a:spcPts val="0"/>
              </a:spcAft>
              <a:buNone/>
            </a:pPr>
            <a:r>
              <a:t/>
            </a:r>
            <a:endParaRPr/>
          </a:p>
        </p:txBody>
      </p:sp>
      <p:sp>
        <p:nvSpPr>
          <p:cNvPr id="187" name="Google Shape;187;p28"/>
          <p:cNvSpPr txBox="1"/>
          <p:nvPr>
            <p:ph idx="1" type="body"/>
          </p:nvPr>
        </p:nvSpPr>
        <p:spPr>
          <a:xfrm>
            <a:off x="311700" y="1152475"/>
            <a:ext cx="462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solidFill>
                  <a:srgbClr val="1D1C1D"/>
                </a:solidFill>
              </a:rPr>
              <a:t>Highlighted examples of buoys in the dataset that drifted (large radius) </a:t>
            </a:r>
            <a:endParaRPr>
              <a:solidFill>
                <a:srgbClr val="1D1C1D"/>
              </a:solidFill>
            </a:endParaRPr>
          </a:p>
        </p:txBody>
      </p:sp>
      <p:sp>
        <p:nvSpPr>
          <p:cNvPr id="188" name="Google Shape;188;p28"/>
          <p:cNvSpPr txBox="1"/>
          <p:nvPr/>
        </p:nvSpPr>
        <p:spPr>
          <a:xfrm>
            <a:off x="5064500" y="1210775"/>
            <a:ext cx="62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Massachusetts </a:t>
            </a:r>
            <a:endParaRPr/>
          </a:p>
        </p:txBody>
      </p:sp>
      <p:sp>
        <p:nvSpPr>
          <p:cNvPr id="189" name="Google Shape;189;p28"/>
          <p:cNvSpPr txBox="1"/>
          <p:nvPr/>
        </p:nvSpPr>
        <p:spPr>
          <a:xfrm>
            <a:off x="4988700" y="4790250"/>
            <a:ext cx="62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Maine</a:t>
            </a:r>
            <a:endParaRPr/>
          </a:p>
        </p:txBody>
      </p:sp>
      <p:pic>
        <p:nvPicPr>
          <p:cNvPr id="190" name="Google Shape;190;p28"/>
          <p:cNvPicPr preferRelativeResize="0"/>
          <p:nvPr/>
        </p:nvPicPr>
        <p:blipFill>
          <a:blip r:embed="rId4">
            <a:alphaModFix/>
          </a:blip>
          <a:stretch>
            <a:fillRect/>
          </a:stretch>
        </p:blipFill>
        <p:spPr>
          <a:xfrm>
            <a:off x="4875650" y="3171800"/>
            <a:ext cx="4101681" cy="1720050"/>
          </a:xfrm>
          <a:prstGeom prst="rect">
            <a:avLst/>
          </a:prstGeom>
          <a:noFill/>
          <a:ln>
            <a:noFill/>
          </a:ln>
        </p:spPr>
      </p:pic>
      <p:pic>
        <p:nvPicPr>
          <p:cNvPr id="191" name="Google Shape;191;p28"/>
          <p:cNvPicPr preferRelativeResize="0"/>
          <p:nvPr/>
        </p:nvPicPr>
        <p:blipFill>
          <a:blip r:embed="rId5">
            <a:alphaModFix/>
          </a:blip>
          <a:stretch>
            <a:fillRect/>
          </a:stretch>
        </p:blipFill>
        <p:spPr>
          <a:xfrm>
            <a:off x="4937700" y="1610984"/>
            <a:ext cx="3977601" cy="1643291"/>
          </a:xfrm>
          <a:prstGeom prst="rect">
            <a:avLst/>
          </a:prstGeom>
          <a:noFill/>
          <a:ln>
            <a:noFill/>
          </a:ln>
        </p:spPr>
      </p:pic>
      <p:sp>
        <p:nvSpPr>
          <p:cNvPr id="192" name="Google Shape;19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28"/>
          <p:cNvSpPr/>
          <p:nvPr/>
        </p:nvSpPr>
        <p:spPr>
          <a:xfrm>
            <a:off x="6637250" y="2284100"/>
            <a:ext cx="2071500" cy="88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6904250" y="4076750"/>
            <a:ext cx="1804500" cy="88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1543000" y="1846525"/>
            <a:ext cx="627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BUOY LOCATION PREDICTION MODEL</a:t>
            </a:r>
            <a:endParaRPr/>
          </a:p>
        </p:txBody>
      </p:sp>
      <p:sp>
        <p:nvSpPr>
          <p:cNvPr id="200" name="Google Shape;20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Synthetic Data: Why do we need it?</a:t>
            </a:r>
            <a:endParaRPr/>
          </a:p>
        </p:txBody>
      </p:sp>
      <p:sp>
        <p:nvSpPr>
          <p:cNvPr id="206" name="Google Shape;206;p30"/>
          <p:cNvSpPr txBox="1"/>
          <p:nvPr>
            <p:ph idx="1" type="body"/>
          </p:nvPr>
        </p:nvSpPr>
        <p:spPr>
          <a:xfrm>
            <a:off x="311700" y="1152475"/>
            <a:ext cx="8520600" cy="366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sz="1400"/>
              <a:t>To </a:t>
            </a:r>
            <a:r>
              <a:rPr b="1" lang="en" sz="1400"/>
              <a:t>predict</a:t>
            </a:r>
            <a:r>
              <a:rPr b="1" lang="en" sz="1400"/>
              <a:t> the next location where the buoy would “drift” </a:t>
            </a:r>
            <a:r>
              <a:rPr lang="en" sz="1400"/>
              <a:t>in the ocean, we need historical data to train the model about the buoy’s past drifting trajectory </a:t>
            </a:r>
            <a:endParaRPr sz="1400"/>
          </a:p>
          <a:p>
            <a:pPr indent="-317500" lvl="0" marL="457200" rtl="0" algn="l">
              <a:spcBef>
                <a:spcPts val="0"/>
              </a:spcBef>
              <a:spcAft>
                <a:spcPts val="0"/>
              </a:spcAft>
              <a:buSzPts val="1400"/>
              <a:buAutoNum type="arabicPeriod"/>
            </a:pPr>
            <a:r>
              <a:rPr lang="en" sz="1400"/>
              <a:t>It would have been ideal to have years of “trajectory data” for each of our client’s buoys</a:t>
            </a:r>
            <a:endParaRPr sz="1400"/>
          </a:p>
          <a:p>
            <a:pPr indent="-317500" lvl="0" marL="457200" rtl="0" algn="l">
              <a:spcBef>
                <a:spcPts val="0"/>
              </a:spcBef>
              <a:spcAft>
                <a:spcPts val="0"/>
              </a:spcAft>
              <a:buSzPts val="1400"/>
              <a:buAutoNum type="arabicPeriod"/>
            </a:pPr>
            <a:r>
              <a:rPr b="1" lang="en" sz="1400"/>
              <a:t>Trajectory data</a:t>
            </a:r>
            <a:r>
              <a:rPr lang="en" sz="1400"/>
              <a:t> simply means if we track a given buoy which is deployed in the water over several months, what are the latitude and longitude coordinates that it would drift to, based on the ocean currents and ocean temperature</a:t>
            </a:r>
            <a:endParaRPr sz="1400"/>
          </a:p>
          <a:p>
            <a:pPr indent="-317500" lvl="0" marL="457200" rtl="0" algn="l">
              <a:spcBef>
                <a:spcPts val="0"/>
              </a:spcBef>
              <a:spcAft>
                <a:spcPts val="0"/>
              </a:spcAft>
              <a:buSzPts val="1400"/>
              <a:buAutoNum type="arabicPeriod"/>
            </a:pPr>
            <a:r>
              <a:rPr lang="en" sz="1400"/>
              <a:t>Trajectory data for the buoys is available </a:t>
            </a:r>
            <a:r>
              <a:rPr b="1" lang="en" sz="1400"/>
              <a:t>only for ~2 years</a:t>
            </a:r>
            <a:r>
              <a:rPr lang="en" sz="1400"/>
              <a:t> which is insufficient for the machine learning model to learn the pattern of a buoy’s movement</a:t>
            </a:r>
            <a:endParaRPr sz="1400"/>
          </a:p>
          <a:p>
            <a:pPr indent="-317500" lvl="0" marL="457200" rtl="0" algn="l">
              <a:spcBef>
                <a:spcPts val="0"/>
              </a:spcBef>
              <a:spcAft>
                <a:spcPts val="0"/>
              </a:spcAft>
              <a:buSzPts val="1400"/>
              <a:buAutoNum type="arabicPeriod"/>
            </a:pPr>
            <a:r>
              <a:rPr lang="en" sz="1400"/>
              <a:t>Therefore, we simulate the ocean environment using Copernicus data to </a:t>
            </a:r>
            <a:r>
              <a:rPr b="1" lang="en" sz="1400"/>
              <a:t>artificially increase the number of training samples</a:t>
            </a:r>
            <a:endParaRPr b="1" sz="1400"/>
          </a:p>
          <a:p>
            <a:pPr indent="-317500" lvl="0" marL="457200" rtl="0" algn="l">
              <a:spcBef>
                <a:spcPts val="0"/>
              </a:spcBef>
              <a:spcAft>
                <a:spcPts val="0"/>
              </a:spcAft>
              <a:buSzPts val="1400"/>
              <a:buAutoNum type="arabicPeriod"/>
            </a:pPr>
            <a:r>
              <a:rPr lang="en" sz="1400"/>
              <a:t>Copernicus dataset that was previously discussed is used for the purpose of generating synthetic data </a:t>
            </a:r>
            <a:r>
              <a:rPr lang="en" sz="1400">
                <a:solidFill>
                  <a:srgbClr val="1D1C1D"/>
                </a:solidFill>
                <a:highlight>
                  <a:srgbClr val="F8F8F8"/>
                </a:highlight>
              </a:rPr>
              <a:t>which we queried using their service for sea surface current velocities (horizontal/eastward/"U" and vertical/northward/"V") that had been created from oceanic general circulation, wave, and tidal models</a:t>
            </a:r>
            <a:endParaRPr sz="1400"/>
          </a:p>
          <a:p>
            <a:pPr indent="0" lvl="0" marL="0" rtl="0" algn="l">
              <a:spcBef>
                <a:spcPts val="1200"/>
              </a:spcBef>
              <a:spcAft>
                <a:spcPts val="1200"/>
              </a:spcAft>
              <a:buNone/>
            </a:pPr>
            <a:r>
              <a:t/>
            </a:r>
            <a:endParaRPr sz="1400"/>
          </a:p>
        </p:txBody>
      </p:sp>
      <p:sp>
        <p:nvSpPr>
          <p:cNvPr id="207" name="Google Shape;20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r>
              <a:rPr lang="en"/>
              <a:t>: </a:t>
            </a:r>
            <a:r>
              <a:rPr lang="en"/>
              <a:t>Synthetic</a:t>
            </a:r>
            <a:r>
              <a:rPr lang="en"/>
              <a:t> Data Generation</a:t>
            </a:r>
            <a:endParaRPr/>
          </a:p>
        </p:txBody>
      </p:sp>
      <p:sp>
        <p:nvSpPr>
          <p:cNvPr id="213" name="Google Shape;213;p31"/>
          <p:cNvSpPr txBox="1"/>
          <p:nvPr>
            <p:ph idx="1" type="body"/>
          </p:nvPr>
        </p:nvSpPr>
        <p:spPr>
          <a:xfrm>
            <a:off x="311700" y="1152475"/>
            <a:ext cx="4084800" cy="3770400"/>
          </a:xfrm>
          <a:prstGeom prst="rect">
            <a:avLst/>
          </a:prstGeom>
        </p:spPr>
        <p:txBody>
          <a:bodyPr anchorCtr="0" anchor="t" bIns="91425" lIns="91425" spcFirstLastPara="1" rIns="91425" wrap="square" tIns="91425">
            <a:noAutofit/>
          </a:bodyPr>
          <a:lstStyle/>
          <a:p>
            <a:pPr indent="-314325" lvl="0" marL="457200" rtl="0" algn="just">
              <a:spcBef>
                <a:spcPts val="0"/>
              </a:spcBef>
              <a:spcAft>
                <a:spcPts val="0"/>
              </a:spcAft>
              <a:buSzPts val="1350"/>
              <a:buAutoNum type="arabicPeriod"/>
            </a:pPr>
            <a:r>
              <a:rPr lang="en" sz="1350"/>
              <a:t>We use a Python package </a:t>
            </a:r>
            <a:r>
              <a:rPr b="1" lang="en" sz="1350"/>
              <a:t>OceanParcels</a:t>
            </a:r>
            <a:r>
              <a:rPr lang="en" sz="1350"/>
              <a:t> (MIT license) </a:t>
            </a:r>
            <a:r>
              <a:rPr lang="en" sz="1350">
                <a:solidFill>
                  <a:schemeClr val="dk1"/>
                </a:solidFill>
                <a:highlight>
                  <a:srgbClr val="FFFFFF"/>
                </a:highlight>
              </a:rPr>
              <a:t>which simulates the movement of particles in the ocean over time by using ocean current velocities as input data.</a:t>
            </a:r>
            <a:endParaRPr sz="1350"/>
          </a:p>
          <a:p>
            <a:pPr indent="-314325" lvl="0" marL="457200" rtl="0" algn="just">
              <a:spcBef>
                <a:spcPts val="0"/>
              </a:spcBef>
              <a:spcAft>
                <a:spcPts val="0"/>
              </a:spcAft>
              <a:buSzPts val="1350"/>
              <a:buAutoNum type="arabicPeriod"/>
            </a:pPr>
            <a:r>
              <a:rPr lang="en" sz="1350"/>
              <a:t>We simulate </a:t>
            </a:r>
            <a:r>
              <a:rPr b="1" lang="en" sz="1350"/>
              <a:t>500 particles</a:t>
            </a:r>
            <a:r>
              <a:rPr lang="en" sz="1350"/>
              <a:t> in the ocean</a:t>
            </a:r>
            <a:r>
              <a:rPr lang="en" sz="1350"/>
              <a:t> for every fishery</a:t>
            </a:r>
            <a:endParaRPr sz="1350"/>
          </a:p>
          <a:p>
            <a:pPr indent="-314325" lvl="0" marL="457200" rtl="0" algn="just">
              <a:spcBef>
                <a:spcPts val="0"/>
              </a:spcBef>
              <a:spcAft>
                <a:spcPts val="0"/>
              </a:spcAft>
              <a:buSzPts val="1350"/>
              <a:buAutoNum type="arabicPeriod"/>
            </a:pPr>
            <a:r>
              <a:rPr lang="en" sz="1350"/>
              <a:t>Each particle is intended to </a:t>
            </a:r>
            <a:r>
              <a:rPr b="1" lang="en" sz="1350"/>
              <a:t>resemble the movement of 1 buoy</a:t>
            </a:r>
            <a:r>
              <a:rPr lang="en" sz="1350"/>
              <a:t> at different time stamps, thereby generating a particle’s trajectory</a:t>
            </a:r>
            <a:endParaRPr sz="1350"/>
          </a:p>
          <a:p>
            <a:pPr indent="-314325" lvl="0" marL="457200" rtl="0" algn="just">
              <a:spcBef>
                <a:spcPts val="0"/>
              </a:spcBef>
              <a:spcAft>
                <a:spcPts val="0"/>
              </a:spcAft>
              <a:buSzPts val="1350"/>
              <a:buAutoNum type="arabicPeriod"/>
            </a:pPr>
            <a:r>
              <a:rPr lang="en" sz="1350"/>
              <a:t>A </a:t>
            </a:r>
            <a:r>
              <a:rPr b="1" lang="en" sz="1350"/>
              <a:t>trajectory ID</a:t>
            </a:r>
            <a:r>
              <a:rPr lang="en" sz="1350"/>
              <a:t> uniquely identifies the multiple locations at which a single particle has “moved” as a result of the </a:t>
            </a:r>
            <a:r>
              <a:rPr lang="en" sz="1350"/>
              <a:t>ocean’s current velocities and </a:t>
            </a:r>
            <a:r>
              <a:rPr lang="en" sz="1350"/>
              <a:t>horizontal ocean movement.</a:t>
            </a:r>
            <a:endParaRPr sz="1350"/>
          </a:p>
          <a:p>
            <a:pPr indent="0" lvl="0" marL="0" rtl="0" algn="just">
              <a:spcBef>
                <a:spcPts val="1200"/>
              </a:spcBef>
              <a:spcAft>
                <a:spcPts val="1200"/>
              </a:spcAft>
              <a:buNone/>
            </a:pPr>
            <a:r>
              <a:t/>
            </a:r>
            <a:endParaRPr sz="1350"/>
          </a:p>
        </p:txBody>
      </p:sp>
      <p:pic>
        <p:nvPicPr>
          <p:cNvPr id="214" name="Google Shape;214;p31"/>
          <p:cNvPicPr preferRelativeResize="0"/>
          <p:nvPr/>
        </p:nvPicPr>
        <p:blipFill>
          <a:blip r:embed="rId3">
            <a:alphaModFix/>
          </a:blip>
          <a:stretch>
            <a:fillRect/>
          </a:stretch>
        </p:blipFill>
        <p:spPr>
          <a:xfrm>
            <a:off x="4572000" y="1601575"/>
            <a:ext cx="4464701" cy="1794006"/>
          </a:xfrm>
          <a:prstGeom prst="rect">
            <a:avLst/>
          </a:prstGeom>
          <a:noFill/>
          <a:ln>
            <a:noFill/>
          </a:ln>
        </p:spPr>
      </p:pic>
      <p:sp>
        <p:nvSpPr>
          <p:cNvPr id="215" name="Google Shape;215;p31"/>
          <p:cNvSpPr txBox="1"/>
          <p:nvPr/>
        </p:nvSpPr>
        <p:spPr>
          <a:xfrm>
            <a:off x="4856950" y="3438550"/>
            <a:ext cx="3957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plot shows the trajectory for 1 particle which tells us the location coordinates of the moving particle after every 10 minutes for the next ~550+ timestamps</a:t>
            </a:r>
            <a:r>
              <a:rPr lang="en"/>
              <a:t>. </a:t>
            </a:r>
            <a:endParaRPr/>
          </a:p>
        </p:txBody>
      </p:sp>
      <p:sp>
        <p:nvSpPr>
          <p:cNvPr id="216" name="Google Shape;21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sp>
        <p:nvSpPr>
          <p:cNvPr id="66" name="Google Shape;66;p14"/>
          <p:cNvSpPr txBox="1"/>
          <p:nvPr>
            <p:ph idx="1" type="body"/>
          </p:nvPr>
        </p:nvSpPr>
        <p:spPr>
          <a:xfrm>
            <a:off x="311700" y="1152475"/>
            <a:ext cx="516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Background on BOG</a:t>
            </a:r>
            <a:endParaRPr b="1">
              <a:solidFill>
                <a:schemeClr val="dk1"/>
              </a:solidFill>
            </a:endParaRPr>
          </a:p>
          <a:p>
            <a:pPr indent="-342900" lvl="0" marL="457200" rtl="0" algn="l">
              <a:lnSpc>
                <a:spcPct val="100000"/>
              </a:lnSpc>
              <a:spcBef>
                <a:spcPts val="1200"/>
              </a:spcBef>
              <a:spcAft>
                <a:spcPts val="0"/>
              </a:spcAft>
              <a:buSzPts val="1800"/>
              <a:buChar char="●"/>
            </a:pPr>
            <a:r>
              <a:rPr lang="en" sz="1500">
                <a:solidFill>
                  <a:schemeClr val="dk1"/>
                </a:solidFill>
              </a:rPr>
              <a:t>Ghost fishing gear one of the most harmful forms of marine plastic as it catches wildlife, subjecting them to a slow and painful death through exhaustion and suffocation. </a:t>
            </a:r>
            <a:endParaRPr sz="1500">
              <a:solidFill>
                <a:schemeClr val="dk1"/>
              </a:solidFill>
            </a:endParaRPr>
          </a:p>
          <a:p>
            <a:pPr indent="-342900" lvl="0" marL="457200" rtl="0" algn="l">
              <a:lnSpc>
                <a:spcPct val="100000"/>
              </a:lnSpc>
              <a:spcBef>
                <a:spcPts val="0"/>
              </a:spcBef>
              <a:spcAft>
                <a:spcPts val="0"/>
              </a:spcAft>
              <a:buSzPts val="1800"/>
              <a:buChar char="●"/>
            </a:pPr>
            <a:r>
              <a:rPr lang="en" sz="1500">
                <a:solidFill>
                  <a:schemeClr val="dk1"/>
                </a:solidFill>
              </a:rPr>
              <a:t>Fishing gear accounts for </a:t>
            </a:r>
            <a:r>
              <a:rPr b="1" lang="en" sz="1500">
                <a:solidFill>
                  <a:schemeClr val="dk1"/>
                </a:solidFill>
              </a:rPr>
              <a:t>10%</a:t>
            </a:r>
            <a:r>
              <a:rPr lang="en" sz="1500">
                <a:solidFill>
                  <a:schemeClr val="dk1"/>
                </a:solidFill>
              </a:rPr>
              <a:t> of ocean debris: between </a:t>
            </a:r>
            <a:r>
              <a:rPr b="1" lang="en" sz="1500">
                <a:solidFill>
                  <a:schemeClr val="dk1"/>
                </a:solidFill>
              </a:rPr>
              <a:t>500,000 to 1 million</a:t>
            </a:r>
            <a:r>
              <a:rPr lang="en" sz="1500">
                <a:solidFill>
                  <a:schemeClr val="dk1"/>
                </a:solidFill>
              </a:rPr>
              <a:t> tons of fishing gear are discarded or lost in the ocean every year. </a:t>
            </a:r>
            <a:endParaRPr sz="1500">
              <a:solidFill>
                <a:schemeClr val="dk1"/>
              </a:solidFill>
            </a:endParaRPr>
          </a:p>
          <a:p>
            <a:pPr indent="-342900" lvl="0" marL="457200" rtl="0" algn="l">
              <a:lnSpc>
                <a:spcPct val="100000"/>
              </a:lnSpc>
              <a:spcBef>
                <a:spcPts val="0"/>
              </a:spcBef>
              <a:spcAft>
                <a:spcPts val="0"/>
              </a:spcAft>
              <a:buSzPts val="1800"/>
              <a:buChar char="●"/>
            </a:pPr>
            <a:r>
              <a:rPr lang="en" sz="1500">
                <a:solidFill>
                  <a:schemeClr val="dk1"/>
                </a:solidFill>
              </a:rPr>
              <a:t>Blue Ocean Gear, founded in California, has developed a smart buoy system that tracks lost fishing gear in the ocean. </a:t>
            </a:r>
            <a:endParaRPr sz="1500">
              <a:solidFill>
                <a:schemeClr val="dk1"/>
              </a:solidFill>
            </a:endParaRPr>
          </a:p>
          <a:p>
            <a:pPr indent="0" lvl="0" marL="0" rtl="0" algn="l">
              <a:spcBef>
                <a:spcPts val="0"/>
              </a:spcBef>
              <a:spcAft>
                <a:spcPts val="1200"/>
              </a:spcAft>
              <a:buNone/>
            </a:pPr>
            <a:r>
              <a:t/>
            </a:r>
            <a:endParaRPr b="1"/>
          </a:p>
        </p:txBody>
      </p:sp>
      <p:pic>
        <p:nvPicPr>
          <p:cNvPr id="67" name="Google Shape;67;p14"/>
          <p:cNvPicPr preferRelativeResize="0"/>
          <p:nvPr/>
        </p:nvPicPr>
        <p:blipFill>
          <a:blip r:embed="rId3">
            <a:alphaModFix/>
          </a:blip>
          <a:stretch>
            <a:fillRect/>
          </a:stretch>
        </p:blipFill>
        <p:spPr>
          <a:xfrm>
            <a:off x="5475600" y="1563900"/>
            <a:ext cx="3668525" cy="2755150"/>
          </a:xfrm>
          <a:prstGeom prst="rect">
            <a:avLst/>
          </a:prstGeom>
          <a:noFill/>
          <a:ln>
            <a:noFill/>
          </a:ln>
        </p:spPr>
      </p:pic>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Synthetic Data: Methodology</a:t>
            </a:r>
            <a:endParaRPr/>
          </a:p>
        </p:txBody>
      </p:sp>
      <p:sp>
        <p:nvSpPr>
          <p:cNvPr id="222" name="Google Shape;22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Fieldset Class</a:t>
            </a:r>
            <a:endParaRPr/>
          </a:p>
          <a:p>
            <a:pPr indent="-317500" lvl="1" marL="914400" rtl="0" algn="l">
              <a:spcBef>
                <a:spcPts val="0"/>
              </a:spcBef>
              <a:spcAft>
                <a:spcPts val="0"/>
              </a:spcAft>
              <a:buSzPts val="1400"/>
              <a:buAutoNum type="alphaLcPeriod"/>
            </a:pPr>
            <a:r>
              <a:rPr lang="en"/>
              <a:t>A </a:t>
            </a:r>
            <a:r>
              <a:rPr b="1" lang="en"/>
              <a:t>region </a:t>
            </a:r>
            <a:r>
              <a:rPr lang="en"/>
              <a:t>is generated using NetCDF files where every point in that region is associated with ocean current speeds and specific temperatures</a:t>
            </a:r>
            <a:endParaRPr/>
          </a:p>
          <a:p>
            <a:pPr indent="-317500" lvl="1" marL="914400" rtl="0" algn="l">
              <a:spcBef>
                <a:spcPts val="0"/>
              </a:spcBef>
              <a:spcAft>
                <a:spcPts val="0"/>
              </a:spcAft>
              <a:buSzPts val="1400"/>
              <a:buAutoNum type="alphaLcPeriod"/>
            </a:pPr>
            <a:r>
              <a:rPr lang="en"/>
              <a:t>This creates a boundary for the region within which the “synthetically” generated particle will move</a:t>
            </a:r>
            <a:endParaRPr/>
          </a:p>
          <a:p>
            <a:pPr indent="-342900" lvl="0" marL="457200" rtl="0" algn="l">
              <a:spcBef>
                <a:spcPts val="0"/>
              </a:spcBef>
              <a:spcAft>
                <a:spcPts val="0"/>
              </a:spcAft>
              <a:buSzPts val="1800"/>
              <a:buAutoNum type="arabicPeriod"/>
            </a:pPr>
            <a:r>
              <a:rPr lang="en"/>
              <a:t>Particle Set Class</a:t>
            </a:r>
            <a:endParaRPr/>
          </a:p>
          <a:p>
            <a:pPr indent="-317500" lvl="1" marL="914400" rtl="0" algn="l">
              <a:spcBef>
                <a:spcPts val="0"/>
              </a:spcBef>
              <a:spcAft>
                <a:spcPts val="0"/>
              </a:spcAft>
              <a:buSzPts val="1400"/>
              <a:buAutoNum type="alphaLcPeriod"/>
            </a:pPr>
            <a:r>
              <a:rPr lang="en"/>
              <a:t>For each fishery, a list of </a:t>
            </a:r>
            <a:r>
              <a:rPr b="1" lang="en"/>
              <a:t>random </a:t>
            </a:r>
            <a:r>
              <a:rPr lang="en"/>
              <a:t>latitude-longitude pair coordinates are generated which declare the </a:t>
            </a:r>
            <a:r>
              <a:rPr b="1" lang="en"/>
              <a:t>starting location</a:t>
            </a:r>
            <a:r>
              <a:rPr lang="en"/>
              <a:t> of a particle being simulated. </a:t>
            </a:r>
            <a:endParaRPr/>
          </a:p>
          <a:p>
            <a:pPr indent="-317500" lvl="1" marL="914400" rtl="0" algn="l">
              <a:spcBef>
                <a:spcPts val="0"/>
              </a:spcBef>
              <a:spcAft>
                <a:spcPts val="0"/>
              </a:spcAft>
              <a:buSzPts val="1400"/>
              <a:buAutoNum type="alphaLcPeriod"/>
            </a:pPr>
            <a:r>
              <a:rPr lang="en"/>
              <a:t>We ensure that these lat, lon ranges are bounded by the region in which our client’s fisheries are defined.</a:t>
            </a:r>
            <a:endParaRPr/>
          </a:p>
          <a:p>
            <a:pPr indent="-342900" lvl="0" marL="457200" rtl="0" algn="l">
              <a:spcBef>
                <a:spcPts val="0"/>
              </a:spcBef>
              <a:spcAft>
                <a:spcPts val="0"/>
              </a:spcAft>
              <a:buSzPts val="1800"/>
              <a:buAutoNum type="arabicPeriod"/>
            </a:pPr>
            <a:r>
              <a:rPr lang="en"/>
              <a:t>Advection Kernel Class</a:t>
            </a:r>
            <a:endParaRPr/>
          </a:p>
          <a:p>
            <a:pPr indent="-317500" lvl="1" marL="914400" rtl="0" algn="l">
              <a:spcBef>
                <a:spcPts val="0"/>
              </a:spcBef>
              <a:spcAft>
                <a:spcPts val="0"/>
              </a:spcAft>
              <a:buSzPts val="1400"/>
              <a:buAutoNum type="alphaLcPeriod"/>
            </a:pPr>
            <a:r>
              <a:rPr lang="en"/>
              <a:t>The particle</a:t>
            </a:r>
            <a:r>
              <a:rPr b="1" lang="en"/>
              <a:t> “moves”</a:t>
            </a:r>
            <a:r>
              <a:rPr lang="en"/>
              <a:t> across the ocean to different locations as a result of the type of movements defined within this class.</a:t>
            </a:r>
            <a:endParaRPr/>
          </a:p>
          <a:p>
            <a:pPr indent="-317500" lvl="1" marL="914400" rtl="0" algn="l">
              <a:spcBef>
                <a:spcPts val="0"/>
              </a:spcBef>
              <a:spcAft>
                <a:spcPts val="0"/>
              </a:spcAft>
              <a:buSzPts val="1400"/>
              <a:buAutoNum type="alphaLcPeriod"/>
            </a:pPr>
            <a:r>
              <a:rPr lang="en"/>
              <a:t>How often does the particle move from one location to another? This is defined based on the minimal time difference between deployment readings from our client’s buoy deployment data.</a:t>
            </a:r>
            <a:endParaRPr/>
          </a:p>
        </p:txBody>
      </p:sp>
      <p:sp>
        <p:nvSpPr>
          <p:cNvPr id="223" name="Google Shape;22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r>
              <a:rPr lang="en"/>
              <a:t>: Data Pre-</a:t>
            </a:r>
            <a:r>
              <a:rPr lang="en"/>
              <a:t>Proce</a:t>
            </a:r>
            <a:r>
              <a:rPr lang="en"/>
              <a:t>ssing</a:t>
            </a:r>
            <a:endParaRPr/>
          </a:p>
        </p:txBody>
      </p:sp>
      <p:sp>
        <p:nvSpPr>
          <p:cNvPr id="229" name="Google Shape;22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en">
                <a:solidFill>
                  <a:srgbClr val="24292F"/>
                </a:solidFill>
                <a:highlight>
                  <a:srgbClr val="FFFFFF"/>
                </a:highlight>
              </a:rPr>
              <a:t>The goal of pre-processing is to streamline the data quality for synthetic data generated from the OceanParcels simulation so it can be used as input for our location prediction model.</a:t>
            </a:r>
            <a:endParaRPr>
              <a:solidFill>
                <a:srgbClr val="24292F"/>
              </a:solidFill>
              <a:highlight>
                <a:srgbClr val="FFFFFF"/>
              </a:highlight>
            </a:endParaRPr>
          </a:p>
          <a:p>
            <a:pPr indent="-325755" lvl="0" marL="457200" rtl="0" algn="l">
              <a:spcBef>
                <a:spcPts val="0"/>
              </a:spcBef>
              <a:spcAft>
                <a:spcPts val="0"/>
              </a:spcAft>
              <a:buClr>
                <a:srgbClr val="24292F"/>
              </a:buClr>
              <a:buSzPct val="100000"/>
              <a:buAutoNum type="arabicPeriod"/>
            </a:pPr>
            <a:r>
              <a:rPr b="1" lang="en">
                <a:solidFill>
                  <a:srgbClr val="24292F"/>
                </a:solidFill>
                <a:highlight>
                  <a:srgbClr val="FFFFFF"/>
                </a:highlight>
              </a:rPr>
              <a:t>Normalization</a:t>
            </a:r>
            <a:endParaRPr b="1">
              <a:solidFill>
                <a:srgbClr val="24292F"/>
              </a:solidFill>
              <a:highlight>
                <a:srgbClr val="FFFFFF"/>
              </a:highlight>
            </a:endParaRPr>
          </a:p>
          <a:p>
            <a:pPr indent="-304165" lvl="1" marL="914400" rtl="0" algn="l">
              <a:spcBef>
                <a:spcPts val="0"/>
              </a:spcBef>
              <a:spcAft>
                <a:spcPts val="0"/>
              </a:spcAft>
              <a:buClr>
                <a:srgbClr val="24292F"/>
              </a:buClr>
              <a:buSzPct val="100000"/>
              <a:buAutoNum type="alphaLcPeriod"/>
            </a:pPr>
            <a:r>
              <a:rPr lang="en">
                <a:solidFill>
                  <a:srgbClr val="24292F"/>
                </a:solidFill>
                <a:highlight>
                  <a:srgbClr val="FFFFFF"/>
                </a:highlight>
              </a:rPr>
              <a:t>Features of synthetic data (latitude, longitude and temperature) are scaled using min-max scaling technique such that each feature has values between 0 and 1</a:t>
            </a:r>
            <a:endParaRPr>
              <a:solidFill>
                <a:srgbClr val="24292F"/>
              </a:solidFill>
              <a:highlight>
                <a:srgbClr val="FFFFFF"/>
              </a:highlight>
            </a:endParaRPr>
          </a:p>
          <a:p>
            <a:pPr indent="-325755" lvl="0" marL="457200" rtl="0" algn="l">
              <a:spcBef>
                <a:spcPts val="0"/>
              </a:spcBef>
              <a:spcAft>
                <a:spcPts val="0"/>
              </a:spcAft>
              <a:buClr>
                <a:srgbClr val="24292F"/>
              </a:buClr>
              <a:buSzPct val="100000"/>
              <a:buAutoNum type="arabicPeriod"/>
            </a:pPr>
            <a:r>
              <a:rPr lang="en">
                <a:solidFill>
                  <a:srgbClr val="24292F"/>
                </a:solidFill>
                <a:highlight>
                  <a:srgbClr val="FFFFFF"/>
                </a:highlight>
              </a:rPr>
              <a:t>Feature Engineering </a:t>
            </a:r>
            <a:endParaRPr>
              <a:solidFill>
                <a:srgbClr val="24292F"/>
              </a:solidFill>
              <a:highlight>
                <a:srgbClr val="FFFFFF"/>
              </a:highlight>
            </a:endParaRPr>
          </a:p>
          <a:p>
            <a:pPr indent="-304165" lvl="0" marL="914400" rtl="0" algn="l">
              <a:spcBef>
                <a:spcPts val="0"/>
              </a:spcBef>
              <a:spcAft>
                <a:spcPts val="0"/>
              </a:spcAft>
              <a:buClr>
                <a:srgbClr val="24292F"/>
              </a:buClr>
              <a:buSzPct val="100000"/>
              <a:buAutoNum type="alphaLcPeriod"/>
            </a:pPr>
            <a:r>
              <a:rPr lang="en" sz="1400">
                <a:solidFill>
                  <a:srgbClr val="24292F"/>
                </a:solidFill>
                <a:highlight>
                  <a:schemeClr val="lt1"/>
                </a:highlight>
              </a:rPr>
              <a:t>To transform the time data to the position of the hand of a clock, making it easier for the network to observe trends that depend on the time of day</a:t>
            </a:r>
            <a:endParaRPr sz="1400">
              <a:solidFill>
                <a:srgbClr val="24292F"/>
              </a:solidFill>
              <a:highlight>
                <a:srgbClr val="FFFFFF"/>
              </a:highlight>
            </a:endParaRPr>
          </a:p>
          <a:p>
            <a:pPr indent="-304165" lvl="0" marL="914400" rtl="0" algn="l">
              <a:spcBef>
                <a:spcPts val="0"/>
              </a:spcBef>
              <a:spcAft>
                <a:spcPts val="0"/>
              </a:spcAft>
              <a:buClr>
                <a:srgbClr val="24292F"/>
              </a:buClr>
              <a:buSzPct val="100000"/>
              <a:buAutoNum type="alphaLcPeriod"/>
            </a:pPr>
            <a:r>
              <a:rPr lang="en" sz="1400">
                <a:solidFill>
                  <a:srgbClr val="24292F"/>
                </a:solidFill>
                <a:highlight>
                  <a:srgbClr val="FFFFFF"/>
                </a:highlight>
              </a:rPr>
              <a:t>To convert each latitude/longitude coordinate pair of a buoy to </a:t>
            </a:r>
            <a:r>
              <a:rPr b="1" lang="en" sz="1400">
                <a:solidFill>
                  <a:srgbClr val="24292F"/>
                </a:solidFill>
                <a:highlight>
                  <a:srgbClr val="FFFFFF"/>
                </a:highlight>
              </a:rPr>
              <a:t>a </a:t>
            </a:r>
            <a:r>
              <a:rPr b="1" lang="en" sz="1400">
                <a:solidFill>
                  <a:srgbClr val="24292F"/>
                </a:solidFill>
                <a:highlight>
                  <a:srgbClr val="FFFFFF"/>
                </a:highlight>
              </a:rPr>
              <a:t>distance value and a bearing value</a:t>
            </a:r>
            <a:r>
              <a:rPr b="1" lang="en" sz="1400">
                <a:solidFill>
                  <a:srgbClr val="24292F"/>
                </a:solidFill>
                <a:highlight>
                  <a:srgbClr val="FFFFFF"/>
                </a:highlight>
              </a:rPr>
              <a:t> </a:t>
            </a:r>
            <a:r>
              <a:rPr lang="en" sz="1400">
                <a:solidFill>
                  <a:srgbClr val="24292F"/>
                </a:solidFill>
                <a:highlight>
                  <a:srgbClr val="FFFFFF"/>
                </a:highlight>
              </a:rPr>
              <a:t>relative to the coordinate pair of the </a:t>
            </a:r>
            <a:r>
              <a:rPr lang="en" sz="1400">
                <a:solidFill>
                  <a:srgbClr val="24292F"/>
                </a:solidFill>
                <a:highlight>
                  <a:srgbClr val="FFFFFF"/>
                </a:highlight>
              </a:rPr>
              <a:t>previous location</a:t>
            </a:r>
            <a:endParaRPr sz="1400">
              <a:solidFill>
                <a:srgbClr val="24292F"/>
              </a:solidFill>
              <a:highlight>
                <a:srgbClr val="FFFFFF"/>
              </a:highlight>
            </a:endParaRPr>
          </a:p>
          <a:p>
            <a:pPr indent="0" lvl="0" marL="0" rtl="0" algn="l">
              <a:spcBef>
                <a:spcPts val="1200"/>
              </a:spcBef>
              <a:spcAft>
                <a:spcPts val="0"/>
              </a:spcAft>
              <a:buNone/>
            </a:pPr>
            <a:r>
              <a:rPr lang="en">
                <a:solidFill>
                  <a:srgbClr val="24292F"/>
                </a:solidFill>
                <a:highlight>
                  <a:srgbClr val="FFFFFF"/>
                </a:highlight>
              </a:rPr>
              <a:t>4. 	</a:t>
            </a:r>
            <a:r>
              <a:rPr lang="en">
                <a:solidFill>
                  <a:srgbClr val="24292F"/>
                </a:solidFill>
                <a:highlight>
                  <a:srgbClr val="FFFFFF"/>
                </a:highlight>
              </a:rPr>
              <a:t>Standardization</a:t>
            </a:r>
            <a:r>
              <a:rPr lang="en">
                <a:solidFill>
                  <a:srgbClr val="24292F"/>
                </a:solidFill>
                <a:highlight>
                  <a:srgbClr val="FFFFFF"/>
                </a:highlight>
              </a:rPr>
              <a:t> 	</a:t>
            </a:r>
            <a:endParaRPr>
              <a:solidFill>
                <a:srgbClr val="24292F"/>
              </a:solidFill>
              <a:highlight>
                <a:srgbClr val="FFFFFF"/>
              </a:highlight>
            </a:endParaRPr>
          </a:p>
          <a:p>
            <a:pPr indent="-301466" lvl="0" marL="914400" rtl="0" algn="l">
              <a:spcBef>
                <a:spcPts val="1200"/>
              </a:spcBef>
              <a:spcAft>
                <a:spcPts val="0"/>
              </a:spcAft>
              <a:buClr>
                <a:srgbClr val="24292F"/>
              </a:buClr>
              <a:buSzPct val="100000"/>
              <a:buAutoNum type="alphaLcPeriod"/>
            </a:pPr>
            <a:r>
              <a:rPr lang="en" sz="1350">
                <a:solidFill>
                  <a:srgbClr val="24292F"/>
                </a:solidFill>
                <a:highlight>
                  <a:srgbClr val="FFFFFF"/>
                </a:highlight>
              </a:rPr>
              <a:t>Convert datetime object to timestamp, calculate intervals from starting point to each subsequent timestamp object </a:t>
            </a:r>
            <a:endParaRPr sz="1350">
              <a:solidFill>
                <a:srgbClr val="24292F"/>
              </a:solidFill>
              <a:highlight>
                <a:srgbClr val="FFFFFF"/>
              </a:highlight>
            </a:endParaRPr>
          </a:p>
          <a:p>
            <a:pPr indent="-301466" lvl="0" marL="914400" rtl="0" algn="l">
              <a:spcBef>
                <a:spcPts val="0"/>
              </a:spcBef>
              <a:spcAft>
                <a:spcPts val="0"/>
              </a:spcAft>
              <a:buClr>
                <a:srgbClr val="24292F"/>
              </a:buClr>
              <a:buSzPct val="100000"/>
              <a:buAutoNum type="alphaLcPeriod"/>
            </a:pPr>
            <a:r>
              <a:rPr lang="en" sz="1350">
                <a:solidFill>
                  <a:srgbClr val="24292F"/>
                </a:solidFill>
                <a:highlight>
                  <a:srgbClr val="FFFFFF"/>
                </a:highlight>
              </a:rPr>
              <a:t>Mask all rows of latitude, longitude and temperature (or other variables of interest) with -999 if the datetime does not fall on a specific time interval) </a:t>
            </a:r>
            <a:endParaRPr sz="1350">
              <a:solidFill>
                <a:srgbClr val="24292F"/>
              </a:solidFill>
              <a:highlight>
                <a:srgbClr val="FFFFFF"/>
              </a:highlight>
            </a:endParaRPr>
          </a:p>
        </p:txBody>
      </p:sp>
      <p:sp>
        <p:nvSpPr>
          <p:cNvPr id="230" name="Google Shape;23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Location Prediction Model</a:t>
            </a:r>
            <a:endParaRPr/>
          </a:p>
        </p:txBody>
      </p:sp>
      <p:sp>
        <p:nvSpPr>
          <p:cNvPr id="236" name="Google Shape;23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4292F"/>
              </a:buClr>
              <a:buSzPts val="1800"/>
              <a:buAutoNum type="arabicPeriod"/>
            </a:pPr>
            <a:r>
              <a:rPr lang="en">
                <a:solidFill>
                  <a:srgbClr val="24292F"/>
                </a:solidFill>
                <a:highlight>
                  <a:srgbClr val="FFFFFF"/>
                </a:highlight>
              </a:rPr>
              <a:t>Goal: Predict the “next sequence of locations” where a particles would drift to, given the previous trajectory of a particle</a:t>
            </a:r>
            <a:endParaRPr>
              <a:solidFill>
                <a:srgbClr val="24292F"/>
              </a:solidFill>
              <a:highlight>
                <a:srgbClr val="FFFFFF"/>
              </a:highlight>
            </a:endParaRPr>
          </a:p>
          <a:p>
            <a:pPr indent="-342900" lvl="0" marL="457200" rtl="0" algn="l">
              <a:spcBef>
                <a:spcPts val="0"/>
              </a:spcBef>
              <a:spcAft>
                <a:spcPts val="0"/>
              </a:spcAft>
              <a:buClr>
                <a:srgbClr val="24292F"/>
              </a:buClr>
              <a:buSzPts val="1800"/>
              <a:buAutoNum type="arabicPeriod"/>
            </a:pPr>
            <a:r>
              <a:rPr lang="en">
                <a:solidFill>
                  <a:srgbClr val="24292F"/>
                </a:solidFill>
                <a:highlight>
                  <a:srgbClr val="FFFFFF"/>
                </a:highlight>
              </a:rPr>
              <a:t>We use a Long Short Term Memory Model</a:t>
            </a:r>
            <a:endParaRPr>
              <a:solidFill>
                <a:srgbClr val="24292F"/>
              </a:solidFill>
              <a:highlight>
                <a:srgbClr val="FFFFFF"/>
              </a:highlight>
            </a:endParaRPr>
          </a:p>
          <a:p>
            <a:pPr indent="-317500" lvl="1" marL="914400" rtl="0" algn="l">
              <a:spcBef>
                <a:spcPts val="0"/>
              </a:spcBef>
              <a:spcAft>
                <a:spcPts val="0"/>
              </a:spcAft>
              <a:buClr>
                <a:srgbClr val="24292F"/>
              </a:buClr>
              <a:buSzPts val="1400"/>
              <a:buAutoNum type="alphaLcPeriod"/>
            </a:pPr>
            <a:r>
              <a:rPr lang="en">
                <a:solidFill>
                  <a:srgbClr val="24292F"/>
                </a:solidFill>
                <a:highlight>
                  <a:srgbClr val="FFFFFF"/>
                </a:highlight>
              </a:rPr>
              <a:t>A type of neural network model commonly used for time series data</a:t>
            </a:r>
            <a:endParaRPr>
              <a:solidFill>
                <a:srgbClr val="24292F"/>
              </a:solidFill>
              <a:highlight>
                <a:srgbClr val="FFFFFF"/>
              </a:highlight>
            </a:endParaRPr>
          </a:p>
          <a:p>
            <a:pPr indent="-317500" lvl="1" marL="914400" rtl="0" algn="l">
              <a:spcBef>
                <a:spcPts val="0"/>
              </a:spcBef>
              <a:spcAft>
                <a:spcPts val="0"/>
              </a:spcAft>
              <a:buClr>
                <a:srgbClr val="24292F"/>
              </a:buClr>
              <a:buSzPts val="1400"/>
              <a:buAutoNum type="alphaLcPeriod"/>
            </a:pPr>
            <a:r>
              <a:rPr lang="en">
                <a:solidFill>
                  <a:srgbClr val="24292F"/>
                </a:solidFill>
                <a:highlight>
                  <a:srgbClr val="FFFFFF"/>
                </a:highlight>
              </a:rPr>
              <a:t>Especially helpful to use this model when the input to the model is a “sequence” of data points relating to the same entity and the output of the model is also a “sequence” of data points</a:t>
            </a:r>
            <a:endParaRPr>
              <a:solidFill>
                <a:srgbClr val="24292F"/>
              </a:solidFill>
              <a:highlight>
                <a:srgbClr val="FFFFFF"/>
              </a:highlight>
            </a:endParaRPr>
          </a:p>
          <a:p>
            <a:pPr indent="-317500" lvl="1" marL="914400" rtl="0" algn="l">
              <a:spcBef>
                <a:spcPts val="0"/>
              </a:spcBef>
              <a:spcAft>
                <a:spcPts val="0"/>
              </a:spcAft>
              <a:buClr>
                <a:srgbClr val="24292F"/>
              </a:buClr>
              <a:buSzPts val="1400"/>
              <a:buAutoNum type="alphaLcPeriod"/>
            </a:pPr>
            <a:r>
              <a:rPr lang="en">
                <a:solidFill>
                  <a:srgbClr val="24292F"/>
                </a:solidFill>
                <a:highlight>
                  <a:srgbClr val="FFFFFF"/>
                </a:highlight>
              </a:rPr>
              <a:t>In our case, we input a particle (i.e. a trajectory ID)</a:t>
            </a:r>
            <a:endParaRPr>
              <a:solidFill>
                <a:srgbClr val="24292F"/>
              </a:solidFill>
              <a:highlight>
                <a:srgbClr val="FFFFFF"/>
              </a:highlight>
            </a:endParaRPr>
          </a:p>
        </p:txBody>
      </p:sp>
      <p:sp>
        <p:nvSpPr>
          <p:cNvPr id="237" name="Google Shape;23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Model Architecture</a:t>
            </a:r>
            <a:endParaRPr/>
          </a:p>
        </p:txBody>
      </p:sp>
      <p:sp>
        <p:nvSpPr>
          <p:cNvPr id="243" name="Google Shape;243;p35"/>
          <p:cNvSpPr txBox="1"/>
          <p:nvPr>
            <p:ph idx="1" type="body"/>
          </p:nvPr>
        </p:nvSpPr>
        <p:spPr>
          <a:xfrm>
            <a:off x="311700" y="1152475"/>
            <a:ext cx="8520600" cy="381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solidFill>
                  <a:srgbClr val="24292F"/>
                </a:solidFill>
                <a:highlight>
                  <a:srgbClr val="FFFFFF"/>
                </a:highlight>
              </a:rPr>
              <a:t>We experiment with a 2 layer LSTM model using Keras package in Python</a:t>
            </a:r>
            <a:endParaRPr>
              <a:solidFill>
                <a:srgbClr val="24292F"/>
              </a:solidFill>
              <a:highlight>
                <a:srgbClr val="FFFFFF"/>
              </a:highlight>
            </a:endParaRPr>
          </a:p>
          <a:p>
            <a:pPr indent="-342900" lvl="0" marL="457200" rtl="0" algn="l">
              <a:spcBef>
                <a:spcPts val="0"/>
              </a:spcBef>
              <a:spcAft>
                <a:spcPts val="0"/>
              </a:spcAft>
              <a:buClr>
                <a:srgbClr val="24292F"/>
              </a:buClr>
              <a:buSzPts val="1800"/>
              <a:buAutoNum type="arabicPeriod"/>
            </a:pPr>
            <a:r>
              <a:rPr lang="en">
                <a:solidFill>
                  <a:srgbClr val="24292F"/>
                </a:solidFill>
                <a:highlight>
                  <a:srgbClr val="FFFFFF"/>
                </a:highlight>
              </a:rPr>
              <a:t>Model Input:</a:t>
            </a:r>
            <a:endParaRPr>
              <a:solidFill>
                <a:srgbClr val="24292F"/>
              </a:solidFill>
              <a:highlight>
                <a:srgbClr val="FFFFFF"/>
              </a:highlight>
            </a:endParaRPr>
          </a:p>
          <a:p>
            <a:pPr indent="-317500" lvl="1" marL="914400" rtl="0" algn="l">
              <a:spcBef>
                <a:spcPts val="0"/>
              </a:spcBef>
              <a:spcAft>
                <a:spcPts val="0"/>
              </a:spcAft>
              <a:buClr>
                <a:srgbClr val="24292F"/>
              </a:buClr>
              <a:buSzPts val="1400"/>
              <a:buAutoNum type="alphaLcPeriod"/>
            </a:pPr>
            <a:r>
              <a:rPr lang="en">
                <a:solidFill>
                  <a:srgbClr val="24292F"/>
                </a:solidFill>
                <a:highlight>
                  <a:srgbClr val="FFFFFF"/>
                </a:highlight>
              </a:rPr>
              <a:t>A </a:t>
            </a:r>
            <a:r>
              <a:rPr lang="en">
                <a:solidFill>
                  <a:srgbClr val="24292F"/>
                </a:solidFill>
                <a:highlight>
                  <a:srgbClr val="FFFFFF"/>
                </a:highlight>
              </a:rPr>
              <a:t>batch of trajectories with each trajectory consisting of trajectory ID, time, longitude, latitude and temperature </a:t>
            </a:r>
            <a:r>
              <a:rPr lang="en">
                <a:solidFill>
                  <a:srgbClr val="24292F"/>
                </a:solidFill>
                <a:highlight>
                  <a:srgbClr val="FFFFFF"/>
                </a:highlight>
              </a:rPr>
              <a:t>upto 100 time steps of historical trajectory data for each of the particles in that batch</a:t>
            </a:r>
            <a:endParaRPr>
              <a:solidFill>
                <a:srgbClr val="24292F"/>
              </a:solidFill>
              <a:highlight>
                <a:srgbClr val="FFFFFF"/>
              </a:highlight>
            </a:endParaRPr>
          </a:p>
          <a:p>
            <a:pPr indent="-342900" lvl="0" marL="457200" rtl="0" algn="l">
              <a:spcBef>
                <a:spcPts val="0"/>
              </a:spcBef>
              <a:spcAft>
                <a:spcPts val="0"/>
              </a:spcAft>
              <a:buClr>
                <a:srgbClr val="24292F"/>
              </a:buClr>
              <a:buSzPts val="1800"/>
              <a:buAutoNum type="arabicPeriod"/>
            </a:pPr>
            <a:r>
              <a:rPr lang="en">
                <a:solidFill>
                  <a:srgbClr val="24292F"/>
                </a:solidFill>
                <a:highlight>
                  <a:srgbClr val="FFFFFF"/>
                </a:highlight>
              </a:rPr>
              <a:t>Model Output:</a:t>
            </a:r>
            <a:endParaRPr>
              <a:solidFill>
                <a:srgbClr val="24292F"/>
              </a:solidFill>
              <a:highlight>
                <a:srgbClr val="FFFFFF"/>
              </a:highlight>
            </a:endParaRPr>
          </a:p>
          <a:p>
            <a:pPr indent="-317500" lvl="1" marL="914400" rtl="0" algn="l">
              <a:spcBef>
                <a:spcPts val="0"/>
              </a:spcBef>
              <a:spcAft>
                <a:spcPts val="0"/>
              </a:spcAft>
              <a:buClr>
                <a:srgbClr val="24292F"/>
              </a:buClr>
              <a:buSzPts val="1400"/>
              <a:buAutoNum type="alphaLcPeriod"/>
            </a:pPr>
            <a:r>
              <a:rPr lang="en">
                <a:solidFill>
                  <a:srgbClr val="24292F"/>
                </a:solidFill>
                <a:highlight>
                  <a:srgbClr val="FFFFFF"/>
                </a:highlight>
              </a:rPr>
              <a:t>For each particle in the batch, the model spits out the next 10 locations where that particle (or the buoy) would drift to</a:t>
            </a:r>
            <a:endParaRPr>
              <a:solidFill>
                <a:srgbClr val="24292F"/>
              </a:solidFill>
              <a:highlight>
                <a:srgbClr val="FFFFFF"/>
              </a:highlight>
            </a:endParaRPr>
          </a:p>
          <a:p>
            <a:pPr indent="-342900" lvl="0" marL="457200" rtl="0" algn="l">
              <a:spcBef>
                <a:spcPts val="0"/>
              </a:spcBef>
              <a:spcAft>
                <a:spcPts val="0"/>
              </a:spcAft>
              <a:buClr>
                <a:srgbClr val="24292F"/>
              </a:buClr>
              <a:buSzPts val="1800"/>
              <a:buAutoNum type="arabicPeriod"/>
            </a:pPr>
            <a:r>
              <a:rPr lang="en">
                <a:solidFill>
                  <a:srgbClr val="24292F"/>
                </a:solidFill>
                <a:highlight>
                  <a:srgbClr val="FFFFFF"/>
                </a:highlight>
              </a:rPr>
              <a:t>Loss Function:</a:t>
            </a:r>
            <a:endParaRPr>
              <a:solidFill>
                <a:srgbClr val="24292F"/>
              </a:solidFill>
              <a:highlight>
                <a:srgbClr val="FFFFFF"/>
              </a:highlight>
            </a:endParaRPr>
          </a:p>
          <a:p>
            <a:pPr indent="-317500" lvl="1" marL="914400" rtl="0" algn="l">
              <a:spcBef>
                <a:spcPts val="0"/>
              </a:spcBef>
              <a:spcAft>
                <a:spcPts val="0"/>
              </a:spcAft>
              <a:buClr>
                <a:srgbClr val="24292F"/>
              </a:buClr>
              <a:buSzPts val="1400"/>
              <a:buAutoNum type="alphaLcPeriod"/>
            </a:pPr>
            <a:r>
              <a:rPr lang="en">
                <a:solidFill>
                  <a:srgbClr val="24292F"/>
                </a:solidFill>
                <a:highlight>
                  <a:srgbClr val="FFFFFF"/>
                </a:highlight>
              </a:rPr>
              <a:t>The function used to define these errors is Mean Squared Error i.e. the model will aim to minimize the mean of squared errors that occur on each particle in the training data </a:t>
            </a:r>
            <a:endParaRPr>
              <a:solidFill>
                <a:srgbClr val="24292F"/>
              </a:solidFill>
              <a:highlight>
                <a:srgbClr val="FFFFFF"/>
              </a:highlight>
            </a:endParaRPr>
          </a:p>
        </p:txBody>
      </p:sp>
      <p:sp>
        <p:nvSpPr>
          <p:cNvPr id="244" name="Google Shape;24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Maine Fishery </a:t>
            </a:r>
            <a:endParaRPr/>
          </a:p>
        </p:txBody>
      </p:sp>
      <p:sp>
        <p:nvSpPr>
          <p:cNvPr id="250" name="Google Shape;250;p36"/>
          <p:cNvSpPr txBox="1"/>
          <p:nvPr>
            <p:ph idx="1" type="body"/>
          </p:nvPr>
        </p:nvSpPr>
        <p:spPr>
          <a:xfrm>
            <a:off x="311700" y="1152475"/>
            <a:ext cx="8571600" cy="3469800"/>
          </a:xfrm>
          <a:prstGeom prst="rect">
            <a:avLst/>
          </a:prstGeom>
          <a:noFill/>
        </p:spPr>
        <p:txBody>
          <a:bodyPr anchorCtr="0" anchor="t" bIns="91425" lIns="91425" spcFirstLastPara="1" rIns="91425" wrap="square" tIns="91425">
            <a:normAutofit/>
          </a:bodyPr>
          <a:lstStyle/>
          <a:p>
            <a:pPr indent="-330200" lvl="1" marL="914400" rtl="0" algn="l">
              <a:spcBef>
                <a:spcPts val="0"/>
              </a:spcBef>
              <a:spcAft>
                <a:spcPts val="0"/>
              </a:spcAft>
              <a:buClr>
                <a:schemeClr val="dk1"/>
              </a:buClr>
              <a:buSzPts val="1600"/>
              <a:buChar char="○"/>
            </a:pPr>
            <a:r>
              <a:rPr lang="en" sz="1600">
                <a:solidFill>
                  <a:schemeClr val="dk1"/>
                </a:solidFill>
              </a:rPr>
              <a:t>Performance of latitude/longitude (loss) v.s. Performance of distance/bearing  </a:t>
            </a:r>
            <a:endParaRPr sz="1600">
              <a:solidFill>
                <a:schemeClr val="dk1"/>
              </a:solidFill>
            </a:endParaRPr>
          </a:p>
          <a:p>
            <a:pPr indent="0" lvl="0" marL="914400" rtl="0" algn="l">
              <a:spcBef>
                <a:spcPts val="1200"/>
              </a:spcBef>
              <a:spcAft>
                <a:spcPts val="0"/>
              </a:spcAft>
              <a:buNone/>
            </a:pPr>
            <a:r>
              <a:t/>
            </a:r>
            <a:endParaRPr sz="1600">
              <a:solidFill>
                <a:schemeClr val="dk1"/>
              </a:solidFill>
              <a:highlight>
                <a:srgbClr val="F8F8F8"/>
              </a:highlight>
            </a:endParaRPr>
          </a:p>
          <a:p>
            <a:pPr indent="0" lvl="0" marL="0" rtl="0" algn="l">
              <a:spcBef>
                <a:spcPts val="1200"/>
              </a:spcBef>
              <a:spcAft>
                <a:spcPts val="1200"/>
              </a:spcAft>
              <a:buNone/>
            </a:pPr>
            <a:r>
              <a:t/>
            </a:r>
            <a:endParaRPr/>
          </a:p>
        </p:txBody>
      </p:sp>
      <p:pic>
        <p:nvPicPr>
          <p:cNvPr id="251" name="Google Shape;251;p36"/>
          <p:cNvPicPr preferRelativeResize="0"/>
          <p:nvPr/>
        </p:nvPicPr>
        <p:blipFill rotWithShape="1">
          <a:blip r:embed="rId3">
            <a:alphaModFix/>
          </a:blip>
          <a:srcRect b="-3444" l="0" r="-7032" t="0"/>
          <a:stretch/>
        </p:blipFill>
        <p:spPr>
          <a:xfrm>
            <a:off x="469150" y="1723050"/>
            <a:ext cx="4497700" cy="2940175"/>
          </a:xfrm>
          <a:prstGeom prst="rect">
            <a:avLst/>
          </a:prstGeom>
          <a:noFill/>
          <a:ln>
            <a:noFill/>
          </a:ln>
        </p:spPr>
      </p:pic>
      <p:sp>
        <p:nvSpPr>
          <p:cNvPr id="252" name="Google Shape;25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3" name="Google Shape;253;p36"/>
          <p:cNvPicPr preferRelativeResize="0"/>
          <p:nvPr/>
        </p:nvPicPr>
        <p:blipFill rotWithShape="1">
          <a:blip r:embed="rId4">
            <a:alphaModFix/>
          </a:blip>
          <a:srcRect b="-3313" l="-1380" r="1380" t="401"/>
          <a:stretch/>
        </p:blipFill>
        <p:spPr>
          <a:xfrm>
            <a:off x="4682300" y="1782600"/>
            <a:ext cx="4150000" cy="2843890"/>
          </a:xfrm>
          <a:prstGeom prst="rect">
            <a:avLst/>
          </a:prstGeom>
          <a:noFill/>
          <a:ln>
            <a:noFill/>
          </a:ln>
        </p:spPr>
      </p:pic>
      <p:sp>
        <p:nvSpPr>
          <p:cNvPr id="254" name="Google Shape;254;p36"/>
          <p:cNvSpPr txBox="1"/>
          <p:nvPr/>
        </p:nvSpPr>
        <p:spPr>
          <a:xfrm>
            <a:off x="5368975" y="4659925"/>
            <a:ext cx="25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
            </a:r>
            <a:r>
              <a:rPr lang="en"/>
              <a:t>istance/bearing </a:t>
            </a:r>
            <a:endParaRPr/>
          </a:p>
        </p:txBody>
      </p:sp>
      <p:sp>
        <p:nvSpPr>
          <p:cNvPr id="255" name="Google Shape;255;p36"/>
          <p:cNvSpPr txBox="1"/>
          <p:nvPr/>
        </p:nvSpPr>
        <p:spPr>
          <a:xfrm>
            <a:off x="1293850" y="4659925"/>
            <a:ext cx="25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latitude/longitude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Maine Fishery </a:t>
            </a:r>
            <a:endParaRPr/>
          </a:p>
        </p:txBody>
      </p:sp>
      <p:sp>
        <p:nvSpPr>
          <p:cNvPr id="261" name="Google Shape;261;p37"/>
          <p:cNvSpPr txBox="1"/>
          <p:nvPr>
            <p:ph idx="1" type="body"/>
          </p:nvPr>
        </p:nvSpPr>
        <p:spPr>
          <a:xfrm>
            <a:off x="311700" y="880938"/>
            <a:ext cx="8520600" cy="3416400"/>
          </a:xfrm>
          <a:prstGeom prst="rect">
            <a:avLst/>
          </a:prstGeom>
          <a:noFill/>
        </p:spPr>
        <p:txBody>
          <a:bodyPr anchorCtr="0" anchor="t" bIns="91425" lIns="91425" spcFirstLastPara="1" rIns="91425" wrap="square" tIns="91425">
            <a:normAutofit/>
          </a:bodyPr>
          <a:lstStyle/>
          <a:p>
            <a:pPr indent="-330200" lvl="1" marL="914400" rtl="0" algn="l">
              <a:spcBef>
                <a:spcPts val="0"/>
              </a:spcBef>
              <a:spcAft>
                <a:spcPts val="0"/>
              </a:spcAft>
              <a:buClr>
                <a:schemeClr val="dk1"/>
              </a:buClr>
              <a:buSzPts val="1600"/>
              <a:buChar char="○"/>
            </a:pPr>
            <a:r>
              <a:rPr lang="en" sz="1600">
                <a:solidFill>
                  <a:schemeClr val="dk1"/>
                </a:solidFill>
              </a:rPr>
              <a:t>Ability of model to predict next trajectory of drifting BOG buoy</a:t>
            </a:r>
            <a:endParaRPr sz="1600">
              <a:solidFill>
                <a:schemeClr val="dk1"/>
              </a:solidFill>
              <a:highlight>
                <a:srgbClr val="F8F8F8"/>
              </a:highlight>
            </a:endParaRPr>
          </a:p>
          <a:p>
            <a:pPr indent="0" lvl="0" marL="0" rtl="0" algn="l">
              <a:spcBef>
                <a:spcPts val="1200"/>
              </a:spcBef>
              <a:spcAft>
                <a:spcPts val="1200"/>
              </a:spcAft>
              <a:buNone/>
            </a:pPr>
            <a:r>
              <a:t/>
            </a:r>
            <a:endParaRPr/>
          </a:p>
        </p:txBody>
      </p:sp>
      <p:sp>
        <p:nvSpPr>
          <p:cNvPr id="262" name="Google Shape;26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7"/>
          <p:cNvPicPr preferRelativeResize="0"/>
          <p:nvPr/>
        </p:nvPicPr>
        <p:blipFill>
          <a:blip r:embed="rId3">
            <a:alphaModFix/>
          </a:blip>
          <a:stretch>
            <a:fillRect/>
          </a:stretch>
        </p:blipFill>
        <p:spPr>
          <a:xfrm>
            <a:off x="831425" y="1306750"/>
            <a:ext cx="3214949" cy="2024965"/>
          </a:xfrm>
          <a:prstGeom prst="rect">
            <a:avLst/>
          </a:prstGeom>
          <a:noFill/>
          <a:ln>
            <a:noFill/>
          </a:ln>
        </p:spPr>
      </p:pic>
      <p:pic>
        <p:nvPicPr>
          <p:cNvPr id="264" name="Google Shape;264;p37"/>
          <p:cNvPicPr preferRelativeResize="0"/>
          <p:nvPr/>
        </p:nvPicPr>
        <p:blipFill>
          <a:blip r:embed="rId4">
            <a:alphaModFix/>
          </a:blip>
          <a:stretch>
            <a:fillRect/>
          </a:stretch>
        </p:blipFill>
        <p:spPr>
          <a:xfrm>
            <a:off x="831425" y="3377156"/>
            <a:ext cx="3214951" cy="1410869"/>
          </a:xfrm>
          <a:prstGeom prst="rect">
            <a:avLst/>
          </a:prstGeom>
          <a:noFill/>
          <a:ln>
            <a:noFill/>
          </a:ln>
        </p:spPr>
      </p:pic>
      <p:pic>
        <p:nvPicPr>
          <p:cNvPr id="265" name="Google Shape;265;p37"/>
          <p:cNvPicPr preferRelativeResize="0"/>
          <p:nvPr/>
        </p:nvPicPr>
        <p:blipFill>
          <a:blip r:embed="rId5">
            <a:alphaModFix/>
          </a:blip>
          <a:stretch>
            <a:fillRect/>
          </a:stretch>
        </p:blipFill>
        <p:spPr>
          <a:xfrm>
            <a:off x="5215043" y="1373063"/>
            <a:ext cx="2536519" cy="1780450"/>
          </a:xfrm>
          <a:prstGeom prst="rect">
            <a:avLst/>
          </a:prstGeom>
          <a:noFill/>
          <a:ln>
            <a:noFill/>
          </a:ln>
        </p:spPr>
      </p:pic>
      <p:pic>
        <p:nvPicPr>
          <p:cNvPr id="266" name="Google Shape;266;p37"/>
          <p:cNvPicPr preferRelativeResize="0"/>
          <p:nvPr/>
        </p:nvPicPr>
        <p:blipFill>
          <a:blip r:embed="rId6">
            <a:alphaModFix/>
          </a:blip>
          <a:stretch>
            <a:fillRect/>
          </a:stretch>
        </p:blipFill>
        <p:spPr>
          <a:xfrm>
            <a:off x="5270325" y="3265262"/>
            <a:ext cx="2425951" cy="1634650"/>
          </a:xfrm>
          <a:prstGeom prst="rect">
            <a:avLst/>
          </a:prstGeom>
          <a:noFill/>
          <a:ln>
            <a:noFill/>
          </a:ln>
        </p:spPr>
      </p:pic>
      <p:sp>
        <p:nvSpPr>
          <p:cNvPr id="267" name="Google Shape;267;p37"/>
          <p:cNvSpPr txBox="1"/>
          <p:nvPr/>
        </p:nvSpPr>
        <p:spPr>
          <a:xfrm>
            <a:off x="887800" y="4833450"/>
            <a:ext cx="38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Predicted for next 10 steps</a:t>
            </a:r>
            <a:endParaRPr/>
          </a:p>
        </p:txBody>
      </p:sp>
      <p:sp>
        <p:nvSpPr>
          <p:cNvPr id="268" name="Google Shape;268;p37"/>
          <p:cNvSpPr txBox="1"/>
          <p:nvPr/>
        </p:nvSpPr>
        <p:spPr>
          <a:xfrm>
            <a:off x="5270325" y="4833438"/>
            <a:ext cx="31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Actual trajectory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Massachusetts Fishery</a:t>
            </a:r>
            <a:endParaRPr/>
          </a:p>
        </p:txBody>
      </p:sp>
      <p:sp>
        <p:nvSpPr>
          <p:cNvPr id="274" name="Google Shape;27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Performance of latitude/longitude (loss) v.s. Performance of distance/bearing  </a:t>
            </a:r>
            <a:endParaRPr sz="1600">
              <a:solidFill>
                <a:schemeClr val="dk1"/>
              </a:solidFill>
            </a:endParaRPr>
          </a:p>
          <a:p>
            <a:pPr indent="0" lvl="0" marL="457200" rtl="0" algn="l">
              <a:spcBef>
                <a:spcPts val="1200"/>
              </a:spcBef>
              <a:spcAft>
                <a:spcPts val="1200"/>
              </a:spcAft>
              <a:buNone/>
            </a:pPr>
            <a:r>
              <a:t/>
            </a:r>
            <a:endParaRPr sz="1600">
              <a:solidFill>
                <a:schemeClr val="dk1"/>
              </a:solidFill>
            </a:endParaRPr>
          </a:p>
        </p:txBody>
      </p:sp>
      <p:sp>
        <p:nvSpPr>
          <p:cNvPr id="275" name="Google Shape;27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8"/>
          <p:cNvPicPr preferRelativeResize="0"/>
          <p:nvPr/>
        </p:nvPicPr>
        <p:blipFill>
          <a:blip r:embed="rId3">
            <a:alphaModFix/>
          </a:blip>
          <a:stretch>
            <a:fillRect/>
          </a:stretch>
        </p:blipFill>
        <p:spPr>
          <a:xfrm>
            <a:off x="4454000" y="1768425"/>
            <a:ext cx="4205825" cy="2800450"/>
          </a:xfrm>
          <a:prstGeom prst="rect">
            <a:avLst/>
          </a:prstGeom>
          <a:noFill/>
          <a:ln>
            <a:noFill/>
          </a:ln>
        </p:spPr>
      </p:pic>
      <p:pic>
        <p:nvPicPr>
          <p:cNvPr id="277" name="Google Shape;277;p38"/>
          <p:cNvPicPr preferRelativeResize="0"/>
          <p:nvPr/>
        </p:nvPicPr>
        <p:blipFill>
          <a:blip r:embed="rId4">
            <a:alphaModFix/>
          </a:blip>
          <a:stretch>
            <a:fillRect/>
          </a:stretch>
        </p:blipFill>
        <p:spPr>
          <a:xfrm>
            <a:off x="431774" y="1768413"/>
            <a:ext cx="3711225" cy="2510275"/>
          </a:xfrm>
          <a:prstGeom prst="rect">
            <a:avLst/>
          </a:prstGeom>
          <a:noFill/>
          <a:ln>
            <a:noFill/>
          </a:ln>
        </p:spPr>
      </p:pic>
      <p:sp>
        <p:nvSpPr>
          <p:cNvPr id="278" name="Google Shape;278;p38"/>
          <p:cNvSpPr txBox="1"/>
          <p:nvPr/>
        </p:nvSpPr>
        <p:spPr>
          <a:xfrm>
            <a:off x="842925" y="4703625"/>
            <a:ext cx="25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latitude/longitude</a:t>
            </a:r>
            <a:endParaRPr/>
          </a:p>
        </p:txBody>
      </p:sp>
      <p:sp>
        <p:nvSpPr>
          <p:cNvPr id="279" name="Google Shape;279;p38"/>
          <p:cNvSpPr txBox="1"/>
          <p:nvPr/>
        </p:nvSpPr>
        <p:spPr>
          <a:xfrm>
            <a:off x="5129400" y="4703625"/>
            <a:ext cx="25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distance/bearing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a:t>
            </a:r>
            <a:r>
              <a:rPr lang="en"/>
              <a:t>Massachusetts</a:t>
            </a:r>
            <a:r>
              <a:rPr lang="en"/>
              <a:t> Fishery </a:t>
            </a:r>
            <a:endParaRPr/>
          </a:p>
        </p:txBody>
      </p:sp>
      <p:sp>
        <p:nvSpPr>
          <p:cNvPr id="285" name="Google Shape;285;p39"/>
          <p:cNvSpPr txBox="1"/>
          <p:nvPr>
            <p:ph idx="1" type="body"/>
          </p:nvPr>
        </p:nvSpPr>
        <p:spPr>
          <a:xfrm>
            <a:off x="311700" y="1152475"/>
            <a:ext cx="8520600" cy="3416400"/>
          </a:xfrm>
          <a:prstGeom prst="rect">
            <a:avLst/>
          </a:prstGeom>
          <a:noFill/>
        </p:spPr>
        <p:txBody>
          <a:bodyPr anchorCtr="0" anchor="t" bIns="91425" lIns="91425" spcFirstLastPara="1" rIns="91425" wrap="square" tIns="91425">
            <a:normAutofit/>
          </a:bodyPr>
          <a:lstStyle/>
          <a:p>
            <a:pPr indent="-330200" lvl="1" marL="914400" rtl="0" algn="l">
              <a:spcBef>
                <a:spcPts val="0"/>
              </a:spcBef>
              <a:spcAft>
                <a:spcPts val="0"/>
              </a:spcAft>
              <a:buClr>
                <a:schemeClr val="dk1"/>
              </a:buClr>
              <a:buSzPts val="1600"/>
              <a:buChar char="○"/>
            </a:pPr>
            <a:r>
              <a:rPr lang="en" sz="1600">
                <a:solidFill>
                  <a:schemeClr val="dk1"/>
                </a:solidFill>
              </a:rPr>
              <a:t>Ability of model to predict next trajectory of drifting BOG buoy</a:t>
            </a:r>
            <a:endParaRPr sz="1600">
              <a:solidFill>
                <a:schemeClr val="dk1"/>
              </a:solidFill>
              <a:highlight>
                <a:srgbClr val="F8F8F8"/>
              </a:highlight>
            </a:endParaRPr>
          </a:p>
          <a:p>
            <a:pPr indent="0" lvl="0" marL="0" rtl="0" algn="l">
              <a:spcBef>
                <a:spcPts val="1200"/>
              </a:spcBef>
              <a:spcAft>
                <a:spcPts val="1200"/>
              </a:spcAft>
              <a:buNone/>
            </a:pPr>
            <a:r>
              <a:t/>
            </a:r>
            <a:endParaRPr/>
          </a:p>
        </p:txBody>
      </p:sp>
      <p:sp>
        <p:nvSpPr>
          <p:cNvPr id="286" name="Google Shape;28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39"/>
          <p:cNvSpPr txBox="1"/>
          <p:nvPr/>
        </p:nvSpPr>
        <p:spPr>
          <a:xfrm>
            <a:off x="551750" y="4703625"/>
            <a:ext cx="38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Predicted for next 10 steps</a:t>
            </a:r>
            <a:endParaRPr/>
          </a:p>
        </p:txBody>
      </p:sp>
      <p:sp>
        <p:nvSpPr>
          <p:cNvPr id="288" name="Google Shape;288;p39"/>
          <p:cNvSpPr txBox="1"/>
          <p:nvPr/>
        </p:nvSpPr>
        <p:spPr>
          <a:xfrm>
            <a:off x="4636175" y="4703613"/>
            <a:ext cx="31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Actual trajectory</a:t>
            </a:r>
            <a:endParaRPr/>
          </a:p>
        </p:txBody>
      </p:sp>
      <p:pic>
        <p:nvPicPr>
          <p:cNvPr id="289" name="Google Shape;289;p39"/>
          <p:cNvPicPr preferRelativeResize="0"/>
          <p:nvPr/>
        </p:nvPicPr>
        <p:blipFill>
          <a:blip r:embed="rId3">
            <a:alphaModFix/>
          </a:blip>
          <a:stretch>
            <a:fillRect/>
          </a:stretch>
        </p:blipFill>
        <p:spPr>
          <a:xfrm>
            <a:off x="4497575" y="2177871"/>
            <a:ext cx="4449150" cy="2276304"/>
          </a:xfrm>
          <a:prstGeom prst="rect">
            <a:avLst/>
          </a:prstGeom>
          <a:noFill/>
          <a:ln>
            <a:noFill/>
          </a:ln>
        </p:spPr>
      </p:pic>
      <p:pic>
        <p:nvPicPr>
          <p:cNvPr id="290" name="Google Shape;290;p39"/>
          <p:cNvPicPr preferRelativeResize="0"/>
          <p:nvPr/>
        </p:nvPicPr>
        <p:blipFill>
          <a:blip r:embed="rId4">
            <a:alphaModFix/>
          </a:blip>
          <a:stretch>
            <a:fillRect/>
          </a:stretch>
        </p:blipFill>
        <p:spPr>
          <a:xfrm>
            <a:off x="489425" y="2073475"/>
            <a:ext cx="3657477" cy="2485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Caveats </a:t>
            </a:r>
            <a:r>
              <a:rPr lang="en"/>
              <a:t>of analysis and next step</a:t>
            </a:r>
            <a:endParaRPr/>
          </a:p>
        </p:txBody>
      </p:sp>
      <p:sp>
        <p:nvSpPr>
          <p:cNvPr id="296" name="Google Shape;29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Running LSTM model on New Brunswick Fishery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Synthetic Data</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How closely the synthetic data will mimic the trajectory of the actual data of buoy trajectories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Time interval (hourly frequency)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Ground-Truthing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It would be an interesting verification to assess whether the model’s prediction are correct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This can be done by comparing real-time information about the actual location of the buoy’s drifting trajectory with the predicted trajectory spit out from the model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Using more unseen data (test set) to evaluate the model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more accurate way to identify </a:t>
            </a:r>
            <a:r>
              <a:rPr lang="en">
                <a:solidFill>
                  <a:schemeClr val="dk1"/>
                </a:solidFill>
              </a:rPr>
              <a:t>drifters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Anomaly detection </a:t>
            </a:r>
            <a:endParaRPr>
              <a:solidFill>
                <a:schemeClr val="dk1"/>
              </a:solidFill>
            </a:endParaRPr>
          </a:p>
        </p:txBody>
      </p:sp>
      <p:sp>
        <p:nvSpPr>
          <p:cNvPr id="297" name="Google Shape;29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a:t>
            </a:r>
            <a:endParaRPr/>
          </a:p>
        </p:txBody>
      </p:sp>
      <p:sp>
        <p:nvSpPr>
          <p:cNvPr id="303" name="Google Shape;30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By analyzing external datasets (i.e., Copernicus satellites &amp; Canadian weather stations), we can establish baseline comparisons for buoys’ temperature sensors. This may serve as a basis for any fine-tuning of the buoys in the future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fishermen who use Blue Ocean Gear’s smart buoys can track their fishing gear in the ocean so now they will not have to worry about finding the lost buoys as they would have that information on their fingertips with the help of the locations of drifting buoys predicted by LSTM model </a:t>
            </a:r>
            <a:endParaRPr>
              <a:solidFill>
                <a:schemeClr val="dk1"/>
              </a:solidFill>
            </a:endParaRPr>
          </a:p>
        </p:txBody>
      </p:sp>
      <p:sp>
        <p:nvSpPr>
          <p:cNvPr id="304" name="Google Shape;30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How fishermen use BOG Smart Buoys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Trap (hook, pot)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Fishery (Massachusetts, Maine, New Brunswick) </a:t>
            </a:r>
            <a:endParaRPr>
              <a:solidFill>
                <a:schemeClr val="dk1"/>
              </a:solidFill>
            </a:endParaRPr>
          </a:p>
        </p:txBody>
      </p:sp>
      <p:pic>
        <p:nvPicPr>
          <p:cNvPr id="75" name="Google Shape;75;p15"/>
          <p:cNvPicPr preferRelativeResize="0"/>
          <p:nvPr/>
        </p:nvPicPr>
        <p:blipFill rotWithShape="1">
          <a:blip r:embed="rId3">
            <a:alphaModFix/>
          </a:blip>
          <a:srcRect b="0" l="0" r="0" t="0"/>
          <a:stretch/>
        </p:blipFill>
        <p:spPr>
          <a:xfrm>
            <a:off x="167250" y="3287400"/>
            <a:ext cx="8976748" cy="1757650"/>
          </a:xfrm>
          <a:prstGeom prst="rect">
            <a:avLst/>
          </a:prstGeom>
          <a:noFill/>
          <a:ln>
            <a:noFill/>
          </a:ln>
        </p:spPr>
      </p:pic>
      <p:pic>
        <p:nvPicPr>
          <p:cNvPr id="76" name="Google Shape;76;p15"/>
          <p:cNvPicPr preferRelativeResize="0"/>
          <p:nvPr/>
        </p:nvPicPr>
        <p:blipFill rotWithShape="1">
          <a:blip r:embed="rId4">
            <a:alphaModFix/>
          </a:blip>
          <a:srcRect b="0" l="0" r="0" t="0"/>
          <a:stretch/>
        </p:blipFill>
        <p:spPr>
          <a:xfrm>
            <a:off x="5967125" y="196500"/>
            <a:ext cx="3176875" cy="1920000"/>
          </a:xfrm>
          <a:prstGeom prst="rect">
            <a:avLst/>
          </a:prstGeom>
          <a:noFill/>
          <a:ln>
            <a:noFill/>
          </a:ln>
        </p:spPr>
      </p:pic>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slide </a:t>
            </a:r>
            <a:endParaRPr/>
          </a:p>
        </p:txBody>
      </p:sp>
      <p:sp>
        <p:nvSpPr>
          <p:cNvPr id="310" name="Google Shape;31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We would like to </a:t>
            </a:r>
            <a:r>
              <a:rPr lang="en">
                <a:solidFill>
                  <a:schemeClr val="dk1"/>
                </a:solidFill>
              </a:rPr>
              <a:t>thank:</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Blue Ocean Gear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University of Chicago Data Science Institute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11th Hour Project</a:t>
            </a:r>
            <a:endParaRPr>
              <a:solidFill>
                <a:schemeClr val="dk1"/>
              </a:solidFill>
            </a:endParaRPr>
          </a:p>
        </p:txBody>
      </p:sp>
      <p:pic>
        <p:nvPicPr>
          <p:cNvPr id="311" name="Google Shape;311;p42"/>
          <p:cNvPicPr preferRelativeResize="0"/>
          <p:nvPr/>
        </p:nvPicPr>
        <p:blipFill rotWithShape="1">
          <a:blip r:embed="rId3">
            <a:alphaModFix/>
          </a:blip>
          <a:srcRect b="0" l="0" r="0" t="0"/>
          <a:stretch/>
        </p:blipFill>
        <p:spPr>
          <a:xfrm>
            <a:off x="311700" y="4489750"/>
            <a:ext cx="2601702" cy="381350"/>
          </a:xfrm>
          <a:prstGeom prst="rect">
            <a:avLst/>
          </a:prstGeom>
          <a:noFill/>
          <a:ln>
            <a:noFill/>
          </a:ln>
        </p:spPr>
      </p:pic>
      <p:pic>
        <p:nvPicPr>
          <p:cNvPr id="312" name="Google Shape;312;p42"/>
          <p:cNvPicPr preferRelativeResize="0"/>
          <p:nvPr/>
        </p:nvPicPr>
        <p:blipFill rotWithShape="1">
          <a:blip r:embed="rId4">
            <a:alphaModFix/>
          </a:blip>
          <a:srcRect b="32845" l="0" r="0" t="24197"/>
          <a:stretch/>
        </p:blipFill>
        <p:spPr>
          <a:xfrm>
            <a:off x="3018103" y="4203325"/>
            <a:ext cx="3224848" cy="792600"/>
          </a:xfrm>
          <a:prstGeom prst="rect">
            <a:avLst/>
          </a:prstGeom>
          <a:noFill/>
          <a:ln>
            <a:noFill/>
          </a:ln>
        </p:spPr>
      </p:pic>
      <p:pic>
        <p:nvPicPr>
          <p:cNvPr id="313" name="Google Shape;313;p42"/>
          <p:cNvPicPr preferRelativeResize="0"/>
          <p:nvPr/>
        </p:nvPicPr>
        <p:blipFill>
          <a:blip r:embed="rId5">
            <a:alphaModFix/>
          </a:blip>
          <a:stretch>
            <a:fillRect/>
          </a:stretch>
        </p:blipFill>
        <p:spPr>
          <a:xfrm>
            <a:off x="6242950" y="4216948"/>
            <a:ext cx="2735000" cy="654150"/>
          </a:xfrm>
          <a:prstGeom prst="rect">
            <a:avLst/>
          </a:prstGeom>
          <a:noFill/>
          <a:ln>
            <a:noFill/>
          </a:ln>
        </p:spPr>
      </p:pic>
      <p:sp>
        <p:nvSpPr>
          <p:cNvPr id="314" name="Google Shape;31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BOG o</a:t>
            </a:r>
            <a:r>
              <a:rPr lang="en"/>
              <a:t>utlier examination</a:t>
            </a:r>
            <a:endParaRPr/>
          </a:p>
          <a:p>
            <a:pPr indent="0" lvl="0" marL="0" rtl="0" algn="l">
              <a:spcBef>
                <a:spcPts val="0"/>
              </a:spcBef>
              <a:spcAft>
                <a:spcPts val="0"/>
              </a:spcAft>
              <a:buNone/>
            </a:pPr>
            <a:r>
              <a:t/>
            </a:r>
            <a:endParaRPr/>
          </a:p>
        </p:txBody>
      </p:sp>
      <p:sp>
        <p:nvSpPr>
          <p:cNvPr id="320" name="Google Shape;32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Clr>
                <a:schemeClr val="dk1"/>
              </a:buClr>
              <a:buSzPts val="1100"/>
              <a:buFont typeface="Arial"/>
              <a:buNone/>
            </a:pPr>
            <a:r>
              <a:t/>
            </a:r>
            <a:endParaRPr/>
          </a:p>
        </p:txBody>
      </p:sp>
      <p:pic>
        <p:nvPicPr>
          <p:cNvPr id="321" name="Google Shape;321;p43"/>
          <p:cNvPicPr preferRelativeResize="0"/>
          <p:nvPr/>
        </p:nvPicPr>
        <p:blipFill>
          <a:blip r:embed="rId3">
            <a:alphaModFix/>
          </a:blip>
          <a:stretch>
            <a:fillRect/>
          </a:stretch>
        </p:blipFill>
        <p:spPr>
          <a:xfrm>
            <a:off x="4572013" y="1665925"/>
            <a:ext cx="4363474" cy="2845750"/>
          </a:xfrm>
          <a:prstGeom prst="rect">
            <a:avLst/>
          </a:prstGeom>
          <a:noFill/>
          <a:ln>
            <a:noFill/>
          </a:ln>
        </p:spPr>
      </p:pic>
      <p:sp>
        <p:nvSpPr>
          <p:cNvPr id="322" name="Google Shape;322;p43"/>
          <p:cNvSpPr txBox="1"/>
          <p:nvPr/>
        </p:nvSpPr>
        <p:spPr>
          <a:xfrm>
            <a:off x="5440475" y="1389825"/>
            <a:ext cx="37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3" name="Google Shape;323;p43"/>
          <p:cNvSpPr txBox="1"/>
          <p:nvPr/>
        </p:nvSpPr>
        <p:spPr>
          <a:xfrm>
            <a:off x="4858400" y="570175"/>
            <a:ext cx="29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Clr>
                <a:schemeClr val="dk1"/>
              </a:buClr>
              <a:buSzPts val="1100"/>
              <a:buFont typeface="Arial"/>
              <a:buNone/>
            </a:pPr>
            <a:r>
              <a:t/>
            </a:r>
            <a:endParaRPr/>
          </a:p>
        </p:txBody>
      </p:sp>
      <p:sp>
        <p:nvSpPr>
          <p:cNvPr id="324" name="Google Shape;324;p43"/>
          <p:cNvSpPr txBox="1"/>
          <p:nvPr/>
        </p:nvSpPr>
        <p:spPr>
          <a:xfrm>
            <a:off x="4571988" y="1342300"/>
            <a:ext cx="4363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Fig. 4. Outlier buoy (id: 481) locations (pink dots)</a:t>
            </a:r>
            <a:endParaRPr sz="1300">
              <a:solidFill>
                <a:schemeClr val="dk1"/>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a:p>
        </p:txBody>
      </p:sp>
      <p:pic>
        <p:nvPicPr>
          <p:cNvPr id="325" name="Google Shape;325;p43"/>
          <p:cNvPicPr preferRelativeResize="0"/>
          <p:nvPr/>
        </p:nvPicPr>
        <p:blipFill rotWithShape="1">
          <a:blip r:embed="rId4">
            <a:alphaModFix/>
          </a:blip>
          <a:srcRect b="0" l="8399" r="0" t="0"/>
          <a:stretch/>
        </p:blipFill>
        <p:spPr>
          <a:xfrm>
            <a:off x="0" y="2370175"/>
            <a:ext cx="4512625" cy="1437250"/>
          </a:xfrm>
          <a:prstGeom prst="rect">
            <a:avLst/>
          </a:prstGeom>
          <a:noFill/>
          <a:ln>
            <a:noFill/>
          </a:ln>
        </p:spPr>
      </p:pic>
      <p:sp>
        <p:nvSpPr>
          <p:cNvPr id="326" name="Google Shape;326;p43"/>
          <p:cNvSpPr txBox="1"/>
          <p:nvPr/>
        </p:nvSpPr>
        <p:spPr>
          <a:xfrm>
            <a:off x="118800" y="1532350"/>
            <a:ext cx="4014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t>An example of outlier: Buoy 481</a:t>
            </a:r>
            <a:endParaRPr sz="1800"/>
          </a:p>
          <a:p>
            <a:pPr indent="0" lvl="0" marL="0" rtl="0" algn="l">
              <a:spcBef>
                <a:spcPts val="1200"/>
              </a:spcBef>
              <a:spcAft>
                <a:spcPts val="1200"/>
              </a:spcAft>
              <a:buClr>
                <a:schemeClr val="dk1"/>
              </a:buClr>
              <a:buSzPts val="1100"/>
              <a:buFont typeface="Arial"/>
              <a:buNone/>
            </a:pPr>
            <a:r>
              <a:rPr lang="en" sz="1800"/>
              <a:t>Water_temperature_mean = </a:t>
            </a:r>
            <a:r>
              <a:rPr b="1" lang="en" sz="1800"/>
              <a:t>-146 °C</a:t>
            </a:r>
            <a:endParaRPr b="1"/>
          </a:p>
        </p:txBody>
      </p:sp>
      <p:sp>
        <p:nvSpPr>
          <p:cNvPr id="327" name="Google Shape;327;p43"/>
          <p:cNvSpPr/>
          <p:nvPr/>
        </p:nvSpPr>
        <p:spPr>
          <a:xfrm>
            <a:off x="4038775" y="2571750"/>
            <a:ext cx="474000" cy="13482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Objective </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Goal </a:t>
            </a:r>
            <a:endParaRPr b="1">
              <a:solidFill>
                <a:schemeClr val="dk1"/>
              </a:solidFill>
            </a:endParaRPr>
          </a:p>
          <a:p>
            <a:pPr indent="-330200" lvl="1" marL="914400" rtl="0" algn="l">
              <a:lnSpc>
                <a:spcPct val="100000"/>
              </a:lnSpc>
              <a:spcBef>
                <a:spcPts val="0"/>
              </a:spcBef>
              <a:spcAft>
                <a:spcPts val="0"/>
              </a:spcAft>
              <a:buClr>
                <a:schemeClr val="dk1"/>
              </a:buClr>
              <a:buSzPts val="1600"/>
              <a:buChar char="○"/>
            </a:pPr>
            <a:r>
              <a:rPr lang="en" sz="1600">
                <a:solidFill>
                  <a:schemeClr val="dk1"/>
                </a:solidFill>
              </a:rPr>
              <a:t>Create a dashboard allowing users to generate reports of buoy activity in near real-time</a:t>
            </a:r>
            <a:endParaRPr sz="1600">
              <a:solidFill>
                <a:schemeClr val="dk1"/>
              </a:solidFill>
            </a:endParaRPr>
          </a:p>
          <a:p>
            <a:pPr indent="-330200" lvl="2" marL="1371600" rtl="0" algn="l">
              <a:lnSpc>
                <a:spcPct val="100000"/>
              </a:lnSpc>
              <a:spcBef>
                <a:spcPts val="0"/>
              </a:spcBef>
              <a:spcAft>
                <a:spcPts val="0"/>
              </a:spcAft>
              <a:buClr>
                <a:schemeClr val="dk1"/>
              </a:buClr>
              <a:buSzPts val="1600"/>
              <a:buChar char="■"/>
            </a:pPr>
            <a:r>
              <a:rPr lang="en" sz="1600">
                <a:solidFill>
                  <a:schemeClr val="dk1"/>
                </a:solidFill>
              </a:rPr>
              <a:t>Location prediction of drifting buoys to ensure faster recovery of lost gear </a:t>
            </a:r>
            <a:endParaRPr sz="1600">
              <a:solidFill>
                <a:schemeClr val="dk1"/>
              </a:solidFill>
            </a:endParaRPr>
          </a:p>
          <a:p>
            <a:pPr indent="-330200" lvl="2" marL="1371600" rtl="0" algn="l">
              <a:lnSpc>
                <a:spcPct val="100000"/>
              </a:lnSpc>
              <a:spcBef>
                <a:spcPts val="0"/>
              </a:spcBef>
              <a:spcAft>
                <a:spcPts val="0"/>
              </a:spcAft>
              <a:buClr>
                <a:schemeClr val="dk1"/>
              </a:buClr>
              <a:buSzPts val="1600"/>
              <a:buChar char="■"/>
            </a:pPr>
            <a:r>
              <a:rPr lang="en" sz="1600">
                <a:solidFill>
                  <a:schemeClr val="dk1"/>
                </a:solidFill>
              </a:rPr>
              <a:t>Establishing baseline comparisons for buoys’ temperature sensors</a:t>
            </a:r>
            <a:endParaRPr sz="1600">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Research questions</a:t>
            </a:r>
            <a:endParaRPr b="1">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How do Smart Buoys’ sensor readings compare to readings from external </a:t>
            </a:r>
            <a:r>
              <a:rPr lang="en" sz="1600">
                <a:solidFill>
                  <a:schemeClr val="dk1"/>
                </a:solidFill>
              </a:rPr>
              <a:t>data</a:t>
            </a:r>
            <a:r>
              <a:rPr lang="en" sz="1600">
                <a:solidFill>
                  <a:schemeClr val="dk1"/>
                </a:solidFill>
              </a:rPr>
              <a:t> sources?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Where will a Smart Buoy ‘drift’ in the ocean if its gear breaks free?</a:t>
            </a:r>
            <a:endParaRPr sz="1600">
              <a:solidFill>
                <a:schemeClr val="dk1"/>
              </a:solidFill>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sz="2800"/>
              <a:t>Research Question #1: Temperature Sensor Validation </a:t>
            </a:r>
            <a:endParaRPr sz="2800"/>
          </a:p>
          <a:p>
            <a:pPr indent="0" lvl="0" marL="0" rtl="0" algn="ctr">
              <a:spcBef>
                <a:spcPts val="0"/>
              </a:spcBef>
              <a:spcAft>
                <a:spcPts val="0"/>
              </a:spcAft>
              <a:buNone/>
            </a:pPr>
            <a:r>
              <a:t/>
            </a:r>
            <a:endParaRPr/>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302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Temperature Sensor Validation </a:t>
            </a:r>
            <a:endParaRPr/>
          </a:p>
          <a:p>
            <a:pPr indent="0" lvl="0" marL="0" rtl="0" algn="l">
              <a:spcBef>
                <a:spcPts val="0"/>
              </a:spcBef>
              <a:spcAft>
                <a:spcPts val="0"/>
              </a:spcAft>
              <a:buNone/>
            </a:pPr>
            <a:r>
              <a:t/>
            </a:r>
            <a:endParaRPr/>
          </a:p>
        </p:txBody>
      </p:sp>
      <p:sp>
        <p:nvSpPr>
          <p:cNvPr id="96" name="Google Shape;96;p18"/>
          <p:cNvSpPr txBox="1"/>
          <p:nvPr>
            <p:ph idx="1" type="body"/>
          </p:nvPr>
        </p:nvSpPr>
        <p:spPr>
          <a:xfrm>
            <a:off x="267300" y="1009950"/>
            <a:ext cx="8609400" cy="3801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895">
                <a:solidFill>
                  <a:schemeClr val="dk1"/>
                </a:solidFill>
              </a:rPr>
              <a:t>Motivation: </a:t>
            </a:r>
            <a:endParaRPr sz="1895">
              <a:solidFill>
                <a:schemeClr val="dk1"/>
              </a:solidFill>
            </a:endParaRPr>
          </a:p>
          <a:p>
            <a:pPr indent="-348932" lvl="0" marL="457200" rtl="0" algn="l">
              <a:lnSpc>
                <a:spcPct val="150000"/>
              </a:lnSpc>
              <a:spcBef>
                <a:spcPts val="1200"/>
              </a:spcBef>
              <a:spcAft>
                <a:spcPts val="0"/>
              </a:spcAft>
              <a:buClr>
                <a:schemeClr val="dk1"/>
              </a:buClr>
              <a:buSzPts val="1895"/>
              <a:buChar char="●"/>
            </a:pPr>
            <a:r>
              <a:rPr lang="en" sz="1895">
                <a:solidFill>
                  <a:schemeClr val="dk1"/>
                </a:solidFill>
              </a:rPr>
              <a:t>Accurate temperature readings allow fishermen to fish more efficiently</a:t>
            </a:r>
            <a:endParaRPr sz="1895">
              <a:solidFill>
                <a:schemeClr val="dk1"/>
              </a:solidFill>
            </a:endParaRPr>
          </a:p>
          <a:p>
            <a:pPr indent="-348932" lvl="0" marL="457200" rtl="0" algn="l">
              <a:lnSpc>
                <a:spcPct val="150000"/>
              </a:lnSpc>
              <a:spcBef>
                <a:spcPts val="0"/>
              </a:spcBef>
              <a:spcAft>
                <a:spcPts val="0"/>
              </a:spcAft>
              <a:buClr>
                <a:schemeClr val="dk1"/>
              </a:buClr>
              <a:buSzPts val="1895"/>
              <a:buChar char="●"/>
            </a:pPr>
            <a:r>
              <a:rPr lang="en" sz="1895">
                <a:solidFill>
                  <a:schemeClr val="dk1"/>
                </a:solidFill>
              </a:rPr>
              <a:t>BOG hopes to validate their sensor readings against third-party datasets to identify any </a:t>
            </a:r>
            <a:r>
              <a:rPr lang="en" sz="1895">
                <a:solidFill>
                  <a:schemeClr val="dk1"/>
                </a:solidFill>
              </a:rPr>
              <a:t>systematic</a:t>
            </a:r>
            <a:r>
              <a:rPr lang="en" sz="1895">
                <a:solidFill>
                  <a:schemeClr val="dk1"/>
                </a:solidFill>
              </a:rPr>
              <a:t> errors/ discrepancies</a:t>
            </a:r>
            <a:endParaRPr sz="1895">
              <a:solidFill>
                <a:schemeClr val="dk1"/>
              </a:solidFill>
            </a:endParaRPr>
          </a:p>
          <a:p>
            <a:pPr indent="0" lvl="0" marL="914400" rtl="0" algn="l">
              <a:lnSpc>
                <a:spcPct val="95000"/>
              </a:lnSpc>
              <a:spcBef>
                <a:spcPts val="1200"/>
              </a:spcBef>
              <a:spcAft>
                <a:spcPts val="0"/>
              </a:spcAft>
              <a:buNone/>
            </a:pPr>
            <a:r>
              <a:t/>
            </a:r>
            <a:endParaRPr b="1" sz="1585"/>
          </a:p>
          <a:p>
            <a:pPr indent="0" lvl="0" marL="0" rtl="0" algn="l">
              <a:lnSpc>
                <a:spcPct val="95000"/>
              </a:lnSpc>
              <a:spcBef>
                <a:spcPts val="1200"/>
              </a:spcBef>
              <a:spcAft>
                <a:spcPts val="0"/>
              </a:spcAft>
              <a:buNone/>
            </a:pPr>
            <a:r>
              <a:t/>
            </a:r>
            <a:endParaRPr b="1" sz="1585"/>
          </a:p>
          <a:p>
            <a:pPr indent="0" lvl="0" marL="0" rtl="0" algn="l">
              <a:lnSpc>
                <a:spcPct val="95000"/>
              </a:lnSpc>
              <a:spcBef>
                <a:spcPts val="1200"/>
              </a:spcBef>
              <a:spcAft>
                <a:spcPts val="1200"/>
              </a:spcAft>
              <a:buSzPts val="852"/>
              <a:buNone/>
            </a:pPr>
            <a:r>
              <a:t/>
            </a:r>
            <a:endParaRPr sz="1595"/>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159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Temperature Sensor Validation</a:t>
            </a:r>
            <a:r>
              <a:rPr lang="en"/>
              <a:t> </a:t>
            </a:r>
            <a:endParaRPr/>
          </a:p>
          <a:p>
            <a:pPr indent="0" lvl="0" marL="0" rtl="0" algn="l">
              <a:spcBef>
                <a:spcPts val="0"/>
              </a:spcBef>
              <a:spcAft>
                <a:spcPts val="0"/>
              </a:spcAft>
              <a:buNone/>
            </a:pPr>
            <a:r>
              <a:t/>
            </a:r>
            <a:endParaRPr/>
          </a:p>
        </p:txBody>
      </p:sp>
      <p:pic>
        <p:nvPicPr>
          <p:cNvPr id="103" name="Google Shape;103;p19"/>
          <p:cNvPicPr preferRelativeResize="0"/>
          <p:nvPr/>
        </p:nvPicPr>
        <p:blipFill>
          <a:blip r:embed="rId4">
            <a:alphaModFix/>
          </a:blip>
          <a:stretch>
            <a:fillRect/>
          </a:stretch>
        </p:blipFill>
        <p:spPr>
          <a:xfrm>
            <a:off x="3870800" y="581638"/>
            <a:ext cx="5085774" cy="2823716"/>
          </a:xfrm>
          <a:prstGeom prst="rect">
            <a:avLst/>
          </a:prstGeom>
          <a:noFill/>
          <a:ln>
            <a:noFill/>
          </a:ln>
        </p:spPr>
      </p:pic>
      <p:pic>
        <p:nvPicPr>
          <p:cNvPr id="104" name="Google Shape;104;p19"/>
          <p:cNvPicPr preferRelativeResize="0"/>
          <p:nvPr/>
        </p:nvPicPr>
        <p:blipFill rotWithShape="1">
          <a:blip r:embed="rId5">
            <a:alphaModFix/>
          </a:blip>
          <a:srcRect b="0" l="3409" r="0" t="0"/>
          <a:stretch/>
        </p:blipFill>
        <p:spPr>
          <a:xfrm>
            <a:off x="130675" y="1194313"/>
            <a:ext cx="3652650" cy="666750"/>
          </a:xfrm>
          <a:prstGeom prst="rect">
            <a:avLst/>
          </a:prstGeom>
          <a:noFill/>
          <a:ln>
            <a:noFill/>
          </a:ln>
        </p:spPr>
      </p:pic>
      <p:graphicFrame>
        <p:nvGraphicFramePr>
          <p:cNvPr id="105" name="Google Shape;105;p19"/>
          <p:cNvGraphicFramePr/>
          <p:nvPr/>
        </p:nvGraphicFramePr>
        <p:xfrm>
          <a:off x="130675" y="3405357"/>
          <a:ext cx="3000000" cy="3000000"/>
        </p:xfrm>
        <a:graphic>
          <a:graphicData uri="http://schemas.openxmlformats.org/drawingml/2006/table">
            <a:tbl>
              <a:tblPr>
                <a:noFill/>
                <a:tableStyleId>{1B76FE57-D09D-4D09-8654-B54942E7B621}</a:tableStyleId>
              </a:tblPr>
              <a:tblGrid>
                <a:gridCol w="1517525"/>
                <a:gridCol w="2356625"/>
                <a:gridCol w="2278025"/>
                <a:gridCol w="2673725"/>
              </a:tblGrid>
              <a:tr h="4416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BOG reading</a:t>
                      </a:r>
                      <a:endParaRPr/>
                    </a:p>
                  </a:txBody>
                  <a:tcPr marT="91425" marB="91425" marR="91425" marL="91425"/>
                </a:tc>
                <a:tc>
                  <a:txBody>
                    <a:bodyPr/>
                    <a:lstStyle/>
                    <a:p>
                      <a:pPr indent="0" lvl="0" marL="0" rtl="0" algn="l">
                        <a:spcBef>
                          <a:spcPts val="0"/>
                        </a:spcBef>
                        <a:spcAft>
                          <a:spcPts val="0"/>
                        </a:spcAft>
                        <a:buNone/>
                      </a:pPr>
                      <a:r>
                        <a:rPr lang="en"/>
                        <a:t>Copernicus satellites</a:t>
                      </a:r>
                      <a:endParaRPr/>
                    </a:p>
                  </a:txBody>
                  <a:tcPr marT="91425" marB="91425" marR="91425" marL="91425"/>
                </a:tc>
                <a:tc>
                  <a:txBody>
                    <a:bodyPr/>
                    <a:lstStyle/>
                    <a:p>
                      <a:pPr indent="0" lvl="0" marL="0" rtl="0" algn="l">
                        <a:spcBef>
                          <a:spcPts val="0"/>
                        </a:spcBef>
                        <a:spcAft>
                          <a:spcPts val="0"/>
                        </a:spcAft>
                        <a:buNone/>
                      </a:pPr>
                      <a:r>
                        <a:rPr lang="en"/>
                        <a:t>Canadian weather stations</a:t>
                      </a:r>
                      <a:endParaRPr/>
                    </a:p>
                  </a:txBody>
                  <a:tcPr marT="91425" marB="91425" marR="91425" marL="91425"/>
                </a:tc>
              </a:tr>
              <a:tr h="603050">
                <a:tc>
                  <a:txBody>
                    <a:bodyPr/>
                    <a:lstStyle/>
                    <a:p>
                      <a:pPr indent="0" lvl="0" marL="0" rtl="0" algn="l">
                        <a:spcBef>
                          <a:spcPts val="0"/>
                        </a:spcBef>
                        <a:spcAft>
                          <a:spcPts val="0"/>
                        </a:spcAft>
                        <a:buNone/>
                      </a:pPr>
                      <a:r>
                        <a:rPr lang="en"/>
                        <a:t>Range of time</a:t>
                      </a:r>
                      <a:endParaRPr/>
                    </a:p>
                  </a:txBody>
                  <a:tcPr marT="91425" marB="91425" marR="91425" marL="91425"/>
                </a:tc>
                <a:tc>
                  <a:txBody>
                    <a:bodyPr/>
                    <a:lstStyle/>
                    <a:p>
                      <a:pPr indent="0" lvl="0" marL="0" rtl="0" algn="l">
                        <a:spcBef>
                          <a:spcPts val="0"/>
                        </a:spcBef>
                        <a:spcAft>
                          <a:spcPts val="0"/>
                        </a:spcAft>
                        <a:buNone/>
                      </a:pPr>
                      <a:r>
                        <a:rPr b="1" lang="en"/>
                        <a:t>2021-03-10</a:t>
                      </a:r>
                      <a:r>
                        <a:rPr lang="en"/>
                        <a:t> to </a:t>
                      </a:r>
                      <a:r>
                        <a:rPr b="1" lang="en"/>
                        <a:t>2022-10-04</a:t>
                      </a:r>
                      <a:endParaRPr b="1"/>
                    </a:p>
                  </a:txBody>
                  <a:tcPr marT="91425" marB="91425" marR="91425" marL="91425"/>
                </a:tc>
                <a:tc>
                  <a:txBody>
                    <a:bodyPr/>
                    <a:lstStyle/>
                    <a:p>
                      <a:pPr indent="0" lvl="0" marL="0" rtl="0" algn="l">
                        <a:spcBef>
                          <a:spcPts val="0"/>
                        </a:spcBef>
                        <a:spcAft>
                          <a:spcPts val="0"/>
                        </a:spcAft>
                        <a:buNone/>
                      </a:pPr>
                      <a:r>
                        <a:rPr b="1" lang="en"/>
                        <a:t>2022-04-11</a:t>
                      </a:r>
                      <a:r>
                        <a:rPr lang="en"/>
                        <a:t> to </a:t>
                      </a:r>
                      <a:r>
                        <a:rPr b="1" lang="en"/>
                        <a:t>2022-10-04</a:t>
                      </a:r>
                      <a:endParaRPr b="1"/>
                    </a:p>
                  </a:txBody>
                  <a:tcPr marT="91425" marB="91425" marR="91425" marL="91425"/>
                </a:tc>
                <a:tc>
                  <a:txBody>
                    <a:bodyPr/>
                    <a:lstStyle/>
                    <a:p>
                      <a:pPr indent="0" lvl="0" marL="0" rtl="0" algn="l">
                        <a:spcBef>
                          <a:spcPts val="0"/>
                        </a:spcBef>
                        <a:spcAft>
                          <a:spcPts val="0"/>
                        </a:spcAft>
                        <a:buNone/>
                      </a:pPr>
                      <a:r>
                        <a:rPr b="1" lang="en"/>
                        <a:t>2022-03-09</a:t>
                      </a:r>
                      <a:r>
                        <a:rPr lang="en"/>
                        <a:t> to </a:t>
                      </a:r>
                      <a:r>
                        <a:rPr b="1" lang="en"/>
                        <a:t>2022-10-05</a:t>
                      </a:r>
                      <a:endParaRPr b="1"/>
                    </a:p>
                  </a:txBody>
                  <a:tcPr marT="91425" marB="91425" marR="91425" marL="91425"/>
                </a:tc>
              </a:tr>
              <a:tr h="603050">
                <a:tc>
                  <a:txBody>
                    <a:bodyPr/>
                    <a:lstStyle/>
                    <a:p>
                      <a:pPr indent="0" lvl="0" marL="0" rtl="0" algn="l">
                        <a:spcBef>
                          <a:spcPts val="0"/>
                        </a:spcBef>
                        <a:spcAft>
                          <a:spcPts val="0"/>
                        </a:spcAft>
                        <a:buNone/>
                      </a:pPr>
                      <a:r>
                        <a:rPr lang="en"/>
                        <a:t>Frequency </a:t>
                      </a:r>
                      <a:endParaRPr/>
                    </a:p>
                  </a:txBody>
                  <a:tcPr marT="91425" marB="91425" marR="91425" marL="91425"/>
                </a:tc>
                <a:tc>
                  <a:txBody>
                    <a:bodyPr/>
                    <a:lstStyle/>
                    <a:p>
                      <a:pPr indent="0" lvl="0" marL="0" rtl="0" algn="l">
                        <a:spcBef>
                          <a:spcPts val="0"/>
                        </a:spcBef>
                        <a:spcAft>
                          <a:spcPts val="0"/>
                        </a:spcAft>
                        <a:buNone/>
                      </a:pPr>
                      <a:r>
                        <a:rPr lang="en"/>
                        <a:t>On average e</a:t>
                      </a:r>
                      <a:r>
                        <a:rPr lang="en"/>
                        <a:t>very 1 min to 60 mins</a:t>
                      </a:r>
                      <a:endParaRPr/>
                    </a:p>
                  </a:txBody>
                  <a:tcPr marT="91425" marB="91425" marR="91425" marL="91425"/>
                </a:tc>
                <a:tc>
                  <a:txBody>
                    <a:bodyPr/>
                    <a:lstStyle/>
                    <a:p>
                      <a:pPr indent="0" lvl="0" marL="0" rtl="0" algn="l">
                        <a:spcBef>
                          <a:spcPts val="0"/>
                        </a:spcBef>
                        <a:spcAft>
                          <a:spcPts val="0"/>
                        </a:spcAft>
                        <a:buNone/>
                      </a:pPr>
                      <a:r>
                        <a:rPr lang="en"/>
                        <a:t>60 mins</a:t>
                      </a:r>
                      <a:endParaRPr/>
                    </a:p>
                  </a:txBody>
                  <a:tcPr marT="91425" marB="91425" marR="91425" marL="91425"/>
                </a:tc>
                <a:tc>
                  <a:txBody>
                    <a:bodyPr/>
                    <a:lstStyle/>
                    <a:p>
                      <a:pPr indent="0" lvl="0" marL="0" rtl="0" algn="l">
                        <a:spcBef>
                          <a:spcPts val="0"/>
                        </a:spcBef>
                        <a:spcAft>
                          <a:spcPts val="0"/>
                        </a:spcAft>
                        <a:buNone/>
                      </a:pPr>
                      <a:r>
                        <a:rPr lang="en"/>
                        <a:t>10 minutes</a:t>
                      </a:r>
                      <a:endParaRPr/>
                    </a:p>
                  </a:txBody>
                  <a:tcPr marT="91425" marB="91425" marR="91425" marL="91425"/>
                </a:tc>
              </a:tr>
            </a:tbl>
          </a:graphicData>
        </a:graphic>
      </p:graphicFrame>
      <p:sp>
        <p:nvSpPr>
          <p:cNvPr id="106" name="Google Shape;106;p19"/>
          <p:cNvSpPr txBox="1"/>
          <p:nvPr/>
        </p:nvSpPr>
        <p:spPr>
          <a:xfrm>
            <a:off x="218150" y="732625"/>
            <a:ext cx="382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Geographical locations/ fisheries:</a:t>
            </a:r>
            <a:endParaRPr sz="1800"/>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270100" y="43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13" name="Google Shape;113;p20"/>
          <p:cNvSpPr txBox="1"/>
          <p:nvPr>
            <p:ph idx="1" type="body"/>
          </p:nvPr>
        </p:nvSpPr>
        <p:spPr>
          <a:xfrm>
            <a:off x="103900" y="1142250"/>
            <a:ext cx="8520600" cy="3860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Segmenting buoy readings into deployments</a:t>
            </a: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Writing scripts to query APIs for sea surface temperatures recorded by Copernicus satellites and Canadian weather stations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Matching deployment readings by:</a:t>
            </a:r>
            <a:endParaRPr>
              <a:solidFill>
                <a:schemeClr val="dk1"/>
              </a:solidFill>
            </a:endParaRPr>
          </a:p>
          <a:p>
            <a:pPr indent="-342900" lvl="1" marL="914400" rtl="0" algn="l">
              <a:spcBef>
                <a:spcPts val="0"/>
              </a:spcBef>
              <a:spcAft>
                <a:spcPts val="0"/>
              </a:spcAft>
              <a:buClr>
                <a:schemeClr val="dk1"/>
              </a:buClr>
              <a:buSzPts val="1800"/>
              <a:buChar char="○"/>
            </a:pPr>
            <a:r>
              <a:rPr lang="en" sz="1200">
                <a:solidFill>
                  <a:schemeClr val="dk1"/>
                </a:solidFill>
              </a:rPr>
              <a:t>(a)</a:t>
            </a:r>
            <a:r>
              <a:rPr lang="en" sz="1600">
                <a:solidFill>
                  <a:schemeClr val="dk1"/>
                </a:solidFill>
              </a:rPr>
              <a:t> For the Copernicus satellites: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p>
          <a:p>
            <a:pPr indent="0" lvl="0" marL="914400" rtl="0" algn="l">
              <a:spcBef>
                <a:spcPts val="1200"/>
              </a:spcBef>
              <a:spcAft>
                <a:spcPts val="0"/>
              </a:spcAft>
              <a:buNone/>
            </a:pPr>
            <a:r>
              <a:t/>
            </a:r>
            <a:endParaRPr/>
          </a:p>
          <a:p>
            <a:pPr indent="0" lvl="0" marL="914400" rtl="0" algn="l">
              <a:spcBef>
                <a:spcPts val="1200"/>
              </a:spcBef>
              <a:spcAft>
                <a:spcPts val="1200"/>
              </a:spcAft>
              <a:buNone/>
            </a:pPr>
            <a:r>
              <a:t/>
            </a:r>
            <a:endParaRPr/>
          </a:p>
        </p:txBody>
      </p:sp>
      <p:pic>
        <p:nvPicPr>
          <p:cNvPr id="114" name="Google Shape;114;p20"/>
          <p:cNvPicPr preferRelativeResize="0"/>
          <p:nvPr/>
        </p:nvPicPr>
        <p:blipFill rotWithShape="1">
          <a:blip r:embed="rId4">
            <a:alphaModFix/>
          </a:blip>
          <a:srcRect b="6794" l="0" r="13434" t="0"/>
          <a:stretch/>
        </p:blipFill>
        <p:spPr>
          <a:xfrm>
            <a:off x="4572000" y="2199625"/>
            <a:ext cx="4080375" cy="2621750"/>
          </a:xfrm>
          <a:prstGeom prst="rect">
            <a:avLst/>
          </a:prstGeom>
          <a:noFill/>
          <a:ln>
            <a:noFill/>
          </a:ln>
        </p:spPr>
      </p:pic>
      <p:cxnSp>
        <p:nvCxnSpPr>
          <p:cNvPr id="115" name="Google Shape;115;p20"/>
          <p:cNvCxnSpPr>
            <a:stCxn id="116" idx="3"/>
          </p:cNvCxnSpPr>
          <p:nvPr/>
        </p:nvCxnSpPr>
        <p:spPr>
          <a:xfrm>
            <a:off x="4286875" y="3642125"/>
            <a:ext cx="1947600" cy="98700"/>
          </a:xfrm>
          <a:prstGeom prst="straightConnector1">
            <a:avLst/>
          </a:prstGeom>
          <a:noFill/>
          <a:ln cap="flat" cmpd="sng" w="28575">
            <a:solidFill>
              <a:srgbClr val="FF0000"/>
            </a:solidFill>
            <a:prstDash val="solid"/>
            <a:round/>
            <a:headEnd len="med" w="med" type="none"/>
            <a:tailEnd len="med" w="med" type="triangle"/>
          </a:ln>
        </p:spPr>
      </p:cxnSp>
      <p:sp>
        <p:nvSpPr>
          <p:cNvPr id="117" name="Google Shape;117;p20"/>
          <p:cNvSpPr txBox="1"/>
          <p:nvPr/>
        </p:nvSpPr>
        <p:spPr>
          <a:xfrm>
            <a:off x="1891200" y="3875800"/>
            <a:ext cx="279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116" name="Google Shape;116;p20"/>
          <p:cNvSpPr/>
          <p:nvPr/>
        </p:nvSpPr>
        <p:spPr>
          <a:xfrm>
            <a:off x="475075" y="2868125"/>
            <a:ext cx="3811800" cy="154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1. </a:t>
            </a:r>
            <a:r>
              <a:rPr lang="en">
                <a:solidFill>
                  <a:schemeClr val="dk2"/>
                </a:solidFill>
              </a:rPr>
              <a:t>Draw </a:t>
            </a:r>
            <a:r>
              <a:rPr b="1" lang="en">
                <a:solidFill>
                  <a:schemeClr val="dk2"/>
                </a:solidFill>
              </a:rPr>
              <a:t>buffers</a:t>
            </a:r>
            <a:r>
              <a:rPr lang="en">
                <a:solidFill>
                  <a:schemeClr val="dk2"/>
                </a:solidFill>
              </a:rPr>
              <a:t> around each buoy location</a:t>
            </a:r>
            <a:endParaRPr>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2"/>
                </a:solidFill>
              </a:rPr>
              <a:t>2. </a:t>
            </a:r>
            <a:r>
              <a:rPr lang="en">
                <a:solidFill>
                  <a:schemeClr val="dk2"/>
                </a:solidFill>
              </a:rPr>
              <a:t>Calculate the </a:t>
            </a:r>
            <a:r>
              <a:rPr b="1" lang="en">
                <a:solidFill>
                  <a:schemeClr val="dk2"/>
                </a:solidFill>
              </a:rPr>
              <a:t>min, max, and average temperature</a:t>
            </a:r>
            <a:r>
              <a:rPr lang="en">
                <a:solidFill>
                  <a:schemeClr val="dk2"/>
                </a:solidFill>
              </a:rPr>
              <a:t> of the satellite data within the buffers</a:t>
            </a:r>
            <a:endParaRPr/>
          </a:p>
        </p:txBody>
      </p:sp>
      <p:sp>
        <p:nvSpPr>
          <p:cNvPr id="118" name="Google Shape;118;p20"/>
          <p:cNvSpPr txBox="1"/>
          <p:nvPr/>
        </p:nvSpPr>
        <p:spPr>
          <a:xfrm>
            <a:off x="5094425" y="2313500"/>
            <a:ext cx="2390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rPr>
              <a:t>* </a:t>
            </a:r>
            <a:r>
              <a:rPr lang="en" sz="1300">
                <a:solidFill>
                  <a:srgbClr val="FF0000"/>
                </a:solidFill>
              </a:rPr>
              <a:t>Red dots represent buoys</a:t>
            </a:r>
            <a:endParaRPr sz="1300">
              <a:solidFill>
                <a:srgbClr val="FF0000"/>
              </a:solidFill>
            </a:endParaRPr>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Methodology - Continued </a:t>
            </a:r>
            <a:endParaRPr/>
          </a:p>
        </p:txBody>
      </p:sp>
      <p:sp>
        <p:nvSpPr>
          <p:cNvPr id="125" name="Google Shape;125;p21"/>
          <p:cNvSpPr txBox="1"/>
          <p:nvPr>
            <p:ph idx="1" type="body"/>
          </p:nvPr>
        </p:nvSpPr>
        <p:spPr>
          <a:xfrm>
            <a:off x="311700" y="1152475"/>
            <a:ext cx="833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Matching deployment readings by:</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(b) For </a:t>
            </a:r>
            <a:r>
              <a:rPr lang="en" sz="1800">
                <a:solidFill>
                  <a:schemeClr val="dk1"/>
                </a:solidFill>
              </a:rPr>
              <a:t>the nearest neighboring Canadian weather station</a:t>
            </a:r>
            <a:r>
              <a:rPr lang="en" sz="1800">
                <a:solidFill>
                  <a:schemeClr val="dk1"/>
                </a:solidFill>
              </a:rPr>
              <a:t>:</a:t>
            </a:r>
            <a:endParaRPr sz="1800">
              <a:solidFill>
                <a:schemeClr val="dk1"/>
              </a:solidFill>
            </a:endParaRPr>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21"/>
          <p:cNvPicPr preferRelativeResize="0"/>
          <p:nvPr/>
        </p:nvPicPr>
        <p:blipFill>
          <a:blip r:embed="rId4">
            <a:alphaModFix/>
          </a:blip>
          <a:stretch>
            <a:fillRect/>
          </a:stretch>
        </p:blipFill>
        <p:spPr>
          <a:xfrm>
            <a:off x="4272375" y="1997475"/>
            <a:ext cx="4559923" cy="2571400"/>
          </a:xfrm>
          <a:prstGeom prst="rect">
            <a:avLst/>
          </a:prstGeom>
          <a:noFill/>
          <a:ln>
            <a:noFill/>
          </a:ln>
        </p:spPr>
      </p:pic>
      <p:sp>
        <p:nvSpPr>
          <p:cNvPr id="128" name="Google Shape;128;p21"/>
          <p:cNvSpPr txBox="1"/>
          <p:nvPr/>
        </p:nvSpPr>
        <p:spPr>
          <a:xfrm>
            <a:off x="311700" y="1867275"/>
            <a:ext cx="39162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Process buoy readings in batches by date</a:t>
            </a:r>
            <a:endParaRPr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For each buoy reading:</a:t>
            </a:r>
            <a:endParaRPr sz="1600">
              <a:solidFill>
                <a:schemeClr val="dk1"/>
              </a:solidFill>
              <a:latin typeface="Helvetica Neue"/>
              <a:ea typeface="Helvetica Neue"/>
              <a:cs typeface="Helvetica Neue"/>
              <a:sym typeface="Helvetica Neue"/>
            </a:endParaRPr>
          </a:p>
          <a:p>
            <a:pPr indent="-330200" lvl="1" marL="914400" rtl="0" algn="l">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Find nearest station using haversine distance</a:t>
            </a:r>
            <a:endParaRPr sz="1600">
              <a:solidFill>
                <a:schemeClr val="dk1"/>
              </a:solidFill>
              <a:latin typeface="Helvetica Neue"/>
              <a:ea typeface="Helvetica Neue"/>
              <a:cs typeface="Helvetica Neue"/>
              <a:sym typeface="Helvetica Neue"/>
            </a:endParaRPr>
          </a:p>
          <a:p>
            <a:pPr indent="-330200" lvl="1" marL="914400" rtl="0" algn="l">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From nearest station, find reading that occurs closest in time to buoy reading within buffer of +/- one day</a:t>
            </a:r>
            <a:endParaRPr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Merge buoy and nearest station readings to produce output dataset</a:t>
            </a:r>
            <a:endParaRPr sz="1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